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6" r:id="rId3"/>
    <p:sldId id="258" r:id="rId4"/>
    <p:sldId id="259" r:id="rId5"/>
    <p:sldId id="264" r:id="rId6"/>
    <p:sldId id="267" r:id="rId7"/>
    <p:sldId id="268" r:id="rId8"/>
    <p:sldId id="269" r:id="rId9"/>
    <p:sldId id="270" r:id="rId10"/>
    <p:sldId id="272" r:id="rId11"/>
    <p:sldId id="263" r:id="rId12"/>
    <p:sldId id="271" r:id="rId13"/>
    <p:sldId id="279" r:id="rId14"/>
    <p:sldId id="273" r:id="rId15"/>
    <p:sldId id="277" r:id="rId16"/>
    <p:sldId id="278" r:id="rId17"/>
    <p:sldId id="275" r:id="rId18"/>
    <p:sldId id="276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етр" initials="п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4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2C0C0-9BB4-4CD5-AC4F-1033FCADB6F3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14502-EEE1-4B93-8687-59253BF67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018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14502-EEE1-4B93-8687-59253BF67AA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14502-EEE1-4B93-8687-59253BF67AA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6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2A4CFB-EE45-4F70-A1C0-585101163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876CC11-BE78-406A-8333-D9C54EEA2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106539-C473-4D73-8C9A-F01333E6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E607-3E45-413A-BCAA-65A97888FE83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AC5FB1-77BB-4E5C-BD44-8B1435143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1DB1EC-9133-4BFF-B58F-8FACFA882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7AEF-3570-4C43-AFB7-85593D909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950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BFDE76-6F07-43DB-9E78-DCCF3396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75D6CD4-F552-45D8-BE9F-E11846C49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21F16A-947D-4539-AA72-F2AC1268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E607-3E45-413A-BCAA-65A97888FE83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19331B-5A24-4B24-BAF2-FC3619CC6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248F37-1A32-4CB1-87AC-3240DEEA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7AEF-3570-4C43-AFB7-85593D909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26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F66A404-8D06-4115-856A-F8C72BF91E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2905AE5-4E25-4DDA-B535-6D37D7D8C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0B7180-5B53-4C07-A9AA-EE4C93E1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E607-3E45-413A-BCAA-65A97888FE83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891D4F-9A8F-43D9-86BD-E1C8B9081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319FCC-DBDA-4D0C-9311-3E42F0DC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7AEF-3570-4C43-AFB7-85593D909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107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29D99C-C824-4445-883E-9050C14E3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A741AF-3DEB-489F-AF88-3F0D342D0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F41729-87D5-400A-8BBB-BD7FAE65D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E607-3E45-413A-BCAA-65A97888FE83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972021-44A4-4878-8218-EE3ED67E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F34C66-921C-48EC-9C29-04DC9BDF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7AEF-3570-4C43-AFB7-85593D909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365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C38D22-BE4E-4CDC-B381-796EEDDA7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0D18863-09A1-4BF4-8A75-DD108EE0B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0C0D21-F425-42AF-95E9-C8B2EBAA2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E607-3E45-413A-BCAA-65A97888FE83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A1E567-9D52-45A7-9098-2B244D7E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347825-D518-42A9-A057-25245BA77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7AEF-3570-4C43-AFB7-85593D909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77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CB87E5-830B-4024-8B5A-3F9553AAD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EED8AC-F641-46CD-9EFF-2B72DEFF9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7E5D71A-1DEC-4F4E-8D0B-18182EA26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EB8A344-9470-4ACC-BFDE-2E1F4478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E607-3E45-413A-BCAA-65A97888FE83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63A378-210A-43B5-A563-19CC99DF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7A7748-157D-4B0A-B264-22F80E387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7AEF-3570-4C43-AFB7-85593D909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351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B4EED3-52AF-48CB-92AB-C25F3FBB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4D97D3-704E-449F-A5BB-464248CB8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0ACFFC3-0794-404D-BAFF-89F787157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BD2A8A3-6F3F-49FE-A802-4AA4400D71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D760D98-9007-4981-A12A-C6FBB543A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1E87B84-87E2-4E9C-B43B-88C6A9F2F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E607-3E45-413A-BCAA-65A97888FE83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4C042C9-3C8B-495A-9BC5-F2A57A97B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736CF63-0A02-4BA9-8C70-9084B594C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7AEF-3570-4C43-AFB7-85593D909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655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8E0373-CA69-4D35-8FFF-4563463F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9CCB186-4E93-4B84-924D-C3FE70A84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E607-3E45-413A-BCAA-65A97888FE83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4EE086C-95B7-4B8F-9841-3CE0E7EE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D9D5358-8EE0-4E76-9051-405EA4DF4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7AEF-3570-4C43-AFB7-85593D909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696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E2355F2-A0FC-4174-B703-DFA3FF224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E607-3E45-413A-BCAA-65A97888FE83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F65A41F-D2CB-4380-89AE-433659B0F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9F058AE-E95C-41BE-B0DF-FBA307C2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7AEF-3570-4C43-AFB7-85593D909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57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3B5CE2-2B77-4A50-9E81-AA8BF0A5E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D8E54D-CE1C-4D8B-BDA7-E065450C1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46C1CA6-8DDA-489F-8E75-977CB9BD0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9C7012-C6FA-4EAC-AE6B-EAAB63796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E607-3E45-413A-BCAA-65A97888FE83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8513BCA-E82E-444E-9473-6E4387F59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38BA2D3-D224-43EF-81B5-D44723FB4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7AEF-3570-4C43-AFB7-85593D909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993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5E9909-D153-43C6-B939-BAF625821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CEE8D48-6796-46F2-A4F9-EEB0637D54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28D547A-ABF0-4BA6-8FE0-D8D0E918D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3194F08-84D4-4BCE-977C-22B118678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E607-3E45-413A-BCAA-65A97888FE83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8ABF230-AEAA-4592-A4DC-4AD2ED723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C15A4BA-5FBB-4628-BB9C-3D737E33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7AEF-3570-4C43-AFB7-85593D909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786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A0AD76-EDDE-4FC9-9496-FB454BC1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35941F-4E29-4D45-AF71-FD0B03047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2BC157-ADF9-464C-AD8B-E40CE187F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5E607-3E45-413A-BCAA-65A97888FE83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5D232DC-D67F-4633-A97C-CCF23829B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08A3BC-D57D-405E-878E-537F3742B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97AEF-3570-4C43-AFB7-85593D909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19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2A4F6F4E-0E29-4EBD-87D7-C7F8D4358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512" y="457201"/>
            <a:ext cx="9566367" cy="1417319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Детско-родительский проект </a:t>
            </a:r>
            <a:b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 мире профессий»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CB13C54F-45D9-4F93-A0F2-3FF48F288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0" y="3218689"/>
            <a:ext cx="4489704" cy="3291840"/>
          </a:xfrm>
        </p:spPr>
        <p:txBody>
          <a:bodyPr>
            <a:normAutofit/>
          </a:bodyPr>
          <a:lstStyle/>
          <a:p>
            <a:pPr algn="r"/>
            <a:endParaRPr lang="ru-RU" sz="2000" dirty="0"/>
          </a:p>
          <a:p>
            <a:pPr algn="r"/>
            <a:r>
              <a:rPr lang="ru-RU" b="1" dirty="0">
                <a:solidFill>
                  <a:srgbClr val="7030A0"/>
                </a:solidFill>
              </a:rPr>
              <a:t>Творческая группа: 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Журавель Ольга Владиславовна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Зыкова Валентина Павловна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Дроздова Ирина Александровна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Ковалева Елена Валерьевна </a:t>
            </a: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337038" y="131883"/>
            <a:ext cx="1600199" cy="1600201"/>
            <a:chOff x="315507" y="269685"/>
            <a:chExt cx="4983751" cy="4087150"/>
          </a:xfrm>
        </p:grpSpPr>
        <p:sp>
          <p:nvSpPr>
            <p:cNvPr id="9" name="Капля 8"/>
            <p:cNvSpPr/>
            <p:nvPr/>
          </p:nvSpPr>
          <p:spPr>
            <a:xfrm rot="6852695">
              <a:off x="2095703" y="46915"/>
              <a:ext cx="1106937" cy="1552478"/>
            </a:xfrm>
            <a:prstGeom prst="teardrop">
              <a:avLst>
                <a:gd name="adj" fmla="val 129264"/>
              </a:avLst>
            </a:prstGeom>
            <a:solidFill>
              <a:srgbClr val="FF0000"/>
            </a:solidFill>
            <a:ln w="762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grpSp>
          <p:nvGrpSpPr>
            <p:cNvPr id="10" name="Группа 9"/>
            <p:cNvGrpSpPr>
              <a:grpSpLocks/>
            </p:cNvGrpSpPr>
            <p:nvPr/>
          </p:nvGrpSpPr>
          <p:grpSpPr bwMode="auto">
            <a:xfrm>
              <a:off x="315507" y="577844"/>
              <a:ext cx="4983751" cy="3778991"/>
              <a:chOff x="315507" y="577844"/>
              <a:chExt cx="4983751" cy="3778991"/>
            </a:xfrm>
          </p:grpSpPr>
          <p:sp>
            <p:nvSpPr>
              <p:cNvPr id="11" name="Капля 10"/>
              <p:cNvSpPr/>
              <p:nvPr/>
            </p:nvSpPr>
            <p:spPr>
              <a:xfrm rot="4779732">
                <a:off x="740547" y="408230"/>
                <a:ext cx="1102881" cy="1547532"/>
              </a:xfrm>
              <a:prstGeom prst="teardrop">
                <a:avLst>
                  <a:gd name="adj" fmla="val 124104"/>
                </a:avLst>
              </a:prstGeom>
              <a:solidFill>
                <a:srgbClr val="7030A0"/>
              </a:solidFill>
              <a:ln w="76200">
                <a:solidFill>
                  <a:srgbClr val="99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Капля 11"/>
              <p:cNvSpPr/>
              <p:nvPr/>
            </p:nvSpPr>
            <p:spPr>
              <a:xfrm rot="1812923">
                <a:off x="315507" y="1672616"/>
                <a:ext cx="1107500" cy="1552956"/>
              </a:xfrm>
              <a:prstGeom prst="teardrop">
                <a:avLst>
                  <a:gd name="adj" fmla="val 121132"/>
                </a:avLst>
              </a:prstGeom>
              <a:solidFill>
                <a:srgbClr val="0070C0"/>
              </a:solidFill>
              <a:ln w="7620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Капля 12"/>
              <p:cNvSpPr/>
              <p:nvPr/>
            </p:nvSpPr>
            <p:spPr>
              <a:xfrm rot="20090442">
                <a:off x="992863" y="2803882"/>
                <a:ext cx="1102554" cy="1552953"/>
              </a:xfrm>
              <a:prstGeom prst="teardrop">
                <a:avLst>
                  <a:gd name="adj" fmla="val 122981"/>
                </a:avLst>
              </a:prstGeom>
              <a:solidFill>
                <a:srgbClr val="00B0F0"/>
              </a:solidFill>
              <a:ln w="76200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Капля 13"/>
              <p:cNvSpPr/>
              <p:nvPr/>
            </p:nvSpPr>
            <p:spPr>
              <a:xfrm rot="10239794">
                <a:off x="3474850" y="577844"/>
                <a:ext cx="1107500" cy="1552956"/>
              </a:xfrm>
              <a:prstGeom prst="teardrop">
                <a:avLst>
                  <a:gd name="adj" fmla="val 118431"/>
                </a:avLst>
              </a:prstGeom>
              <a:solidFill>
                <a:srgbClr val="FFC000"/>
              </a:solidFill>
              <a:ln w="762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5" name="Капля 14"/>
              <p:cNvSpPr/>
              <p:nvPr/>
            </p:nvSpPr>
            <p:spPr>
              <a:xfrm rot="13872796">
                <a:off x="3969551" y="1997232"/>
                <a:ext cx="1106935" cy="1552478"/>
              </a:xfrm>
              <a:prstGeom prst="teardrop">
                <a:avLst>
                  <a:gd name="adj" fmla="val 115898"/>
                </a:avLst>
              </a:prstGeom>
              <a:solidFill>
                <a:srgbClr val="FFFF00"/>
              </a:solidFill>
              <a:ln w="76200"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6" name="Капля 15"/>
              <p:cNvSpPr/>
              <p:nvPr/>
            </p:nvSpPr>
            <p:spPr>
              <a:xfrm rot="16613713">
                <a:off x="2587649" y="2993606"/>
                <a:ext cx="1106935" cy="1587085"/>
              </a:xfrm>
              <a:prstGeom prst="teardrop">
                <a:avLst>
                  <a:gd name="adj" fmla="val 130827"/>
                </a:avLst>
              </a:prstGeom>
              <a:solidFill>
                <a:srgbClr val="00B050"/>
              </a:solidFill>
              <a:ln w="762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7" name="Picture 8" descr="I:\Шаблоны1\6c8506babf399044b9d4a1788e36e65e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1428" t="5714" r="11428" b="27143"/>
              <a:stretch>
                <a:fillRect/>
              </a:stretch>
            </p:blipFill>
            <p:spPr bwMode="auto">
              <a:xfrm>
                <a:off x="1500166" y="1357298"/>
                <a:ext cx="2279962" cy="1868302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xmlns="" val="14120128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ED4891B-392F-4483-BA41-E3513892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423" y="697523"/>
            <a:ext cx="6665977" cy="12094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рабочих мест</a:t>
            </a: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887802" y="601692"/>
            <a:ext cx="1600199" cy="1600201"/>
            <a:chOff x="315507" y="269685"/>
            <a:chExt cx="4983751" cy="4087150"/>
          </a:xfrm>
        </p:grpSpPr>
        <p:sp>
          <p:nvSpPr>
            <p:cNvPr id="7" name="Капля 6"/>
            <p:cNvSpPr/>
            <p:nvPr/>
          </p:nvSpPr>
          <p:spPr>
            <a:xfrm rot="6852695">
              <a:off x="2095703" y="46915"/>
              <a:ext cx="1106937" cy="1552478"/>
            </a:xfrm>
            <a:prstGeom prst="teardrop">
              <a:avLst>
                <a:gd name="adj" fmla="val 129264"/>
              </a:avLst>
            </a:prstGeom>
            <a:solidFill>
              <a:srgbClr val="FF0000"/>
            </a:solidFill>
            <a:ln w="762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grpSp>
          <p:nvGrpSpPr>
            <p:cNvPr id="8" name="Группа 7"/>
            <p:cNvGrpSpPr>
              <a:grpSpLocks/>
            </p:cNvGrpSpPr>
            <p:nvPr/>
          </p:nvGrpSpPr>
          <p:grpSpPr bwMode="auto">
            <a:xfrm>
              <a:off x="315507" y="577844"/>
              <a:ext cx="4983751" cy="3778991"/>
              <a:chOff x="315507" y="577844"/>
              <a:chExt cx="4983751" cy="3778991"/>
            </a:xfrm>
          </p:grpSpPr>
          <p:sp>
            <p:nvSpPr>
              <p:cNvPr id="9" name="Капля 8"/>
              <p:cNvSpPr/>
              <p:nvPr/>
            </p:nvSpPr>
            <p:spPr>
              <a:xfrm rot="4779732">
                <a:off x="740547" y="408230"/>
                <a:ext cx="1102881" cy="1547532"/>
              </a:xfrm>
              <a:prstGeom prst="teardrop">
                <a:avLst>
                  <a:gd name="adj" fmla="val 124104"/>
                </a:avLst>
              </a:prstGeom>
              <a:solidFill>
                <a:srgbClr val="7030A0"/>
              </a:solidFill>
              <a:ln w="76200">
                <a:solidFill>
                  <a:srgbClr val="99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Капля 9"/>
              <p:cNvSpPr/>
              <p:nvPr/>
            </p:nvSpPr>
            <p:spPr>
              <a:xfrm rot="1812923">
                <a:off x="315507" y="1672616"/>
                <a:ext cx="1107500" cy="1552956"/>
              </a:xfrm>
              <a:prstGeom prst="teardrop">
                <a:avLst>
                  <a:gd name="adj" fmla="val 121132"/>
                </a:avLst>
              </a:prstGeom>
              <a:solidFill>
                <a:srgbClr val="0070C0"/>
              </a:solidFill>
              <a:ln w="7620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Капля 10"/>
              <p:cNvSpPr/>
              <p:nvPr/>
            </p:nvSpPr>
            <p:spPr>
              <a:xfrm rot="20090442">
                <a:off x="992863" y="2803882"/>
                <a:ext cx="1102554" cy="1552953"/>
              </a:xfrm>
              <a:prstGeom prst="teardrop">
                <a:avLst>
                  <a:gd name="adj" fmla="val 122981"/>
                </a:avLst>
              </a:prstGeom>
              <a:solidFill>
                <a:srgbClr val="00B0F0"/>
              </a:solidFill>
              <a:ln w="76200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Капля 11"/>
              <p:cNvSpPr/>
              <p:nvPr/>
            </p:nvSpPr>
            <p:spPr>
              <a:xfrm rot="10239794">
                <a:off x="3474850" y="577844"/>
                <a:ext cx="1107500" cy="1552956"/>
              </a:xfrm>
              <a:prstGeom prst="teardrop">
                <a:avLst>
                  <a:gd name="adj" fmla="val 118431"/>
                </a:avLst>
              </a:prstGeom>
              <a:solidFill>
                <a:srgbClr val="FFC000"/>
              </a:solidFill>
              <a:ln w="762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Капля 12"/>
              <p:cNvSpPr/>
              <p:nvPr/>
            </p:nvSpPr>
            <p:spPr>
              <a:xfrm rot="13872796">
                <a:off x="3969551" y="1997232"/>
                <a:ext cx="1106935" cy="1552478"/>
              </a:xfrm>
              <a:prstGeom prst="teardrop">
                <a:avLst>
                  <a:gd name="adj" fmla="val 115898"/>
                </a:avLst>
              </a:prstGeom>
              <a:solidFill>
                <a:srgbClr val="FFFF00"/>
              </a:solidFill>
              <a:ln w="76200"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Капля 13"/>
              <p:cNvSpPr/>
              <p:nvPr/>
            </p:nvSpPr>
            <p:spPr>
              <a:xfrm rot="16613713">
                <a:off x="2587649" y="2993606"/>
                <a:ext cx="1106935" cy="1587085"/>
              </a:xfrm>
              <a:prstGeom prst="teardrop">
                <a:avLst>
                  <a:gd name="adj" fmla="val 130827"/>
                </a:avLst>
              </a:prstGeom>
              <a:solidFill>
                <a:srgbClr val="00B050"/>
              </a:solidFill>
              <a:ln w="762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5" name="Picture 8" descr="I:\Шаблоны1\6c8506babf399044b9d4a1788e36e65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1428" t="5714" r="11428" b="27143"/>
              <a:stretch>
                <a:fillRect/>
              </a:stretch>
            </p:blipFill>
            <p:spPr bwMode="auto">
              <a:xfrm>
                <a:off x="1500166" y="1357298"/>
                <a:ext cx="2279962" cy="1868302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</p:spPr>
          </p:pic>
        </p:grp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D340B7A-DC58-4844-92F6-E0763D6AFF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8604" y="4335543"/>
            <a:ext cx="4574791" cy="20586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FCF5A3C-18C8-45C7-B135-DA3A64E16A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306"/>
          <a:stretch/>
        </p:blipFill>
        <p:spPr>
          <a:xfrm>
            <a:off x="4412425" y="2057306"/>
            <a:ext cx="3524567" cy="212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0973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ED4891B-392F-4483-BA41-E3513892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773" y="518540"/>
            <a:ext cx="7408396" cy="12886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в учреждения города</a:t>
            </a: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74570" y="165446"/>
            <a:ext cx="1600199" cy="1600201"/>
            <a:chOff x="315507" y="269685"/>
            <a:chExt cx="4983751" cy="4087150"/>
          </a:xfrm>
        </p:grpSpPr>
        <p:sp>
          <p:nvSpPr>
            <p:cNvPr id="7" name="Капля 6"/>
            <p:cNvSpPr/>
            <p:nvPr/>
          </p:nvSpPr>
          <p:spPr>
            <a:xfrm rot="6852695">
              <a:off x="2095703" y="46915"/>
              <a:ext cx="1106937" cy="1552478"/>
            </a:xfrm>
            <a:prstGeom prst="teardrop">
              <a:avLst>
                <a:gd name="adj" fmla="val 129264"/>
              </a:avLst>
            </a:prstGeom>
            <a:solidFill>
              <a:srgbClr val="FF0000"/>
            </a:solidFill>
            <a:ln w="762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grpSp>
          <p:nvGrpSpPr>
            <p:cNvPr id="8" name="Группа 7"/>
            <p:cNvGrpSpPr>
              <a:grpSpLocks/>
            </p:cNvGrpSpPr>
            <p:nvPr/>
          </p:nvGrpSpPr>
          <p:grpSpPr bwMode="auto">
            <a:xfrm>
              <a:off x="315507" y="577844"/>
              <a:ext cx="4983751" cy="3778991"/>
              <a:chOff x="315507" y="577844"/>
              <a:chExt cx="4983751" cy="3778991"/>
            </a:xfrm>
          </p:grpSpPr>
          <p:sp>
            <p:nvSpPr>
              <p:cNvPr id="9" name="Капля 8"/>
              <p:cNvSpPr/>
              <p:nvPr/>
            </p:nvSpPr>
            <p:spPr>
              <a:xfrm rot="4779732">
                <a:off x="740547" y="408230"/>
                <a:ext cx="1102881" cy="1547532"/>
              </a:xfrm>
              <a:prstGeom prst="teardrop">
                <a:avLst>
                  <a:gd name="adj" fmla="val 124104"/>
                </a:avLst>
              </a:prstGeom>
              <a:solidFill>
                <a:srgbClr val="7030A0"/>
              </a:solidFill>
              <a:ln w="76200">
                <a:solidFill>
                  <a:srgbClr val="99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Капля 9"/>
              <p:cNvSpPr/>
              <p:nvPr/>
            </p:nvSpPr>
            <p:spPr>
              <a:xfrm rot="1812923">
                <a:off x="315507" y="1672616"/>
                <a:ext cx="1107500" cy="1552956"/>
              </a:xfrm>
              <a:prstGeom prst="teardrop">
                <a:avLst>
                  <a:gd name="adj" fmla="val 121132"/>
                </a:avLst>
              </a:prstGeom>
              <a:solidFill>
                <a:srgbClr val="0070C0"/>
              </a:solidFill>
              <a:ln w="7620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Капля 10"/>
              <p:cNvSpPr/>
              <p:nvPr/>
            </p:nvSpPr>
            <p:spPr>
              <a:xfrm rot="20090442">
                <a:off x="992863" y="2803882"/>
                <a:ext cx="1102554" cy="1552953"/>
              </a:xfrm>
              <a:prstGeom prst="teardrop">
                <a:avLst>
                  <a:gd name="adj" fmla="val 122981"/>
                </a:avLst>
              </a:prstGeom>
              <a:solidFill>
                <a:srgbClr val="00B0F0"/>
              </a:solidFill>
              <a:ln w="76200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Капля 11"/>
              <p:cNvSpPr/>
              <p:nvPr/>
            </p:nvSpPr>
            <p:spPr>
              <a:xfrm rot="10239794">
                <a:off x="3474850" y="577844"/>
                <a:ext cx="1107500" cy="1552956"/>
              </a:xfrm>
              <a:prstGeom prst="teardrop">
                <a:avLst>
                  <a:gd name="adj" fmla="val 118431"/>
                </a:avLst>
              </a:prstGeom>
              <a:solidFill>
                <a:srgbClr val="FFC000"/>
              </a:solidFill>
              <a:ln w="762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Капля 12"/>
              <p:cNvSpPr/>
              <p:nvPr/>
            </p:nvSpPr>
            <p:spPr>
              <a:xfrm rot="13872796">
                <a:off x="3969551" y="1997232"/>
                <a:ext cx="1106935" cy="1552478"/>
              </a:xfrm>
              <a:prstGeom prst="teardrop">
                <a:avLst>
                  <a:gd name="adj" fmla="val 115898"/>
                </a:avLst>
              </a:prstGeom>
              <a:solidFill>
                <a:srgbClr val="FFFF00"/>
              </a:solidFill>
              <a:ln w="76200"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Капля 13"/>
              <p:cNvSpPr/>
              <p:nvPr/>
            </p:nvSpPr>
            <p:spPr>
              <a:xfrm rot="16613713">
                <a:off x="2587649" y="2993606"/>
                <a:ext cx="1106935" cy="1587085"/>
              </a:xfrm>
              <a:prstGeom prst="teardrop">
                <a:avLst>
                  <a:gd name="adj" fmla="val 130827"/>
                </a:avLst>
              </a:prstGeom>
              <a:solidFill>
                <a:srgbClr val="00B050"/>
              </a:solidFill>
              <a:ln w="762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5" name="Picture 8" descr="I:\Шаблоны1\6c8506babf399044b9d4a1788e36e65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1428" t="5714" r="11428" b="27143"/>
              <a:stretch>
                <a:fillRect/>
              </a:stretch>
            </p:blipFill>
            <p:spPr bwMode="auto">
              <a:xfrm>
                <a:off x="1500166" y="1357298"/>
                <a:ext cx="2279962" cy="1868302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</p:spPr>
          </p:pic>
        </p:grp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60C8637-486F-4903-9879-5B097CD0B9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0303" y="1542603"/>
            <a:ext cx="2563010" cy="256301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6C26A2E-EEBE-43CD-B620-C537DF1915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6399" y="4429051"/>
            <a:ext cx="2703785" cy="202783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DE19E6F-D41B-4837-A2C1-2F5C966D9C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5580" y="1542603"/>
            <a:ext cx="2317551" cy="231755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130C4861-6187-4028-9A54-D889842E71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9257" y="1542603"/>
            <a:ext cx="2188780" cy="21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8556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ED4891B-392F-4483-BA41-E3513892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146" y="369651"/>
            <a:ext cx="6050604" cy="111995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 с интересными людьми военных профессий</a:t>
            </a: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400353" y="129526"/>
            <a:ext cx="1600199" cy="1600201"/>
            <a:chOff x="315507" y="269685"/>
            <a:chExt cx="4983751" cy="4087150"/>
          </a:xfrm>
        </p:grpSpPr>
        <p:sp>
          <p:nvSpPr>
            <p:cNvPr id="7" name="Капля 6"/>
            <p:cNvSpPr/>
            <p:nvPr/>
          </p:nvSpPr>
          <p:spPr>
            <a:xfrm rot="6852695">
              <a:off x="2095703" y="46915"/>
              <a:ext cx="1106937" cy="1552478"/>
            </a:xfrm>
            <a:prstGeom prst="teardrop">
              <a:avLst>
                <a:gd name="adj" fmla="val 129264"/>
              </a:avLst>
            </a:prstGeom>
            <a:solidFill>
              <a:srgbClr val="FF0000"/>
            </a:solidFill>
            <a:ln w="762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grpSp>
          <p:nvGrpSpPr>
            <p:cNvPr id="8" name="Группа 7"/>
            <p:cNvGrpSpPr>
              <a:grpSpLocks/>
            </p:cNvGrpSpPr>
            <p:nvPr/>
          </p:nvGrpSpPr>
          <p:grpSpPr bwMode="auto">
            <a:xfrm>
              <a:off x="315507" y="577844"/>
              <a:ext cx="4983751" cy="3778991"/>
              <a:chOff x="315507" y="577844"/>
              <a:chExt cx="4983751" cy="3778991"/>
            </a:xfrm>
          </p:grpSpPr>
          <p:sp>
            <p:nvSpPr>
              <p:cNvPr id="9" name="Капля 8"/>
              <p:cNvSpPr/>
              <p:nvPr/>
            </p:nvSpPr>
            <p:spPr>
              <a:xfrm rot="4779732">
                <a:off x="740547" y="408230"/>
                <a:ext cx="1102881" cy="1547532"/>
              </a:xfrm>
              <a:prstGeom prst="teardrop">
                <a:avLst>
                  <a:gd name="adj" fmla="val 124104"/>
                </a:avLst>
              </a:prstGeom>
              <a:solidFill>
                <a:srgbClr val="7030A0"/>
              </a:solidFill>
              <a:ln w="76200">
                <a:solidFill>
                  <a:srgbClr val="99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Капля 9"/>
              <p:cNvSpPr/>
              <p:nvPr/>
            </p:nvSpPr>
            <p:spPr>
              <a:xfrm rot="1812923">
                <a:off x="315507" y="1672616"/>
                <a:ext cx="1107500" cy="1552956"/>
              </a:xfrm>
              <a:prstGeom prst="teardrop">
                <a:avLst>
                  <a:gd name="adj" fmla="val 121132"/>
                </a:avLst>
              </a:prstGeom>
              <a:solidFill>
                <a:srgbClr val="0070C0"/>
              </a:solidFill>
              <a:ln w="7620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Капля 10"/>
              <p:cNvSpPr/>
              <p:nvPr/>
            </p:nvSpPr>
            <p:spPr>
              <a:xfrm rot="20090442">
                <a:off x="992863" y="2803882"/>
                <a:ext cx="1102554" cy="1552953"/>
              </a:xfrm>
              <a:prstGeom prst="teardrop">
                <a:avLst>
                  <a:gd name="adj" fmla="val 122981"/>
                </a:avLst>
              </a:prstGeom>
              <a:solidFill>
                <a:srgbClr val="00B0F0"/>
              </a:solidFill>
              <a:ln w="76200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Капля 11"/>
              <p:cNvSpPr/>
              <p:nvPr/>
            </p:nvSpPr>
            <p:spPr>
              <a:xfrm rot="10239794">
                <a:off x="3474850" y="577844"/>
                <a:ext cx="1107500" cy="1552956"/>
              </a:xfrm>
              <a:prstGeom prst="teardrop">
                <a:avLst>
                  <a:gd name="adj" fmla="val 118431"/>
                </a:avLst>
              </a:prstGeom>
              <a:solidFill>
                <a:srgbClr val="FFC000"/>
              </a:solidFill>
              <a:ln w="762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Капля 12"/>
              <p:cNvSpPr/>
              <p:nvPr/>
            </p:nvSpPr>
            <p:spPr>
              <a:xfrm rot="13872796">
                <a:off x="3969551" y="1997232"/>
                <a:ext cx="1106935" cy="1552478"/>
              </a:xfrm>
              <a:prstGeom prst="teardrop">
                <a:avLst>
                  <a:gd name="adj" fmla="val 115898"/>
                </a:avLst>
              </a:prstGeom>
              <a:solidFill>
                <a:srgbClr val="FFFF00"/>
              </a:solidFill>
              <a:ln w="76200"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Капля 13"/>
              <p:cNvSpPr/>
              <p:nvPr/>
            </p:nvSpPr>
            <p:spPr>
              <a:xfrm rot="16613713">
                <a:off x="2587649" y="2993606"/>
                <a:ext cx="1106935" cy="1587085"/>
              </a:xfrm>
              <a:prstGeom prst="teardrop">
                <a:avLst>
                  <a:gd name="adj" fmla="val 130827"/>
                </a:avLst>
              </a:prstGeom>
              <a:solidFill>
                <a:srgbClr val="00B050"/>
              </a:solidFill>
              <a:ln w="762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5" name="Picture 8" descr="I:\Шаблоны1\6c8506babf399044b9d4a1788e36e65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1428" t="5714" r="11428" b="27143"/>
              <a:stretch>
                <a:fillRect/>
              </a:stretch>
            </p:blipFill>
            <p:spPr bwMode="auto">
              <a:xfrm>
                <a:off x="1500166" y="1357298"/>
                <a:ext cx="2279962" cy="1868302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</p:spPr>
          </p:pic>
        </p:grp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D78CE31-7FC6-46CF-A426-1F96E12F08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5006" y="1955637"/>
            <a:ext cx="2923144" cy="219235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71F869A-D728-45C1-9CE3-F1E817B3B2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9123" y="1955637"/>
            <a:ext cx="3038133" cy="22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5245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ED4891B-392F-4483-BA41-E3513892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423" y="697523"/>
            <a:ext cx="6665977" cy="12094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«Модный приговор»</a:t>
            </a: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887802" y="601692"/>
            <a:ext cx="1600199" cy="1600201"/>
            <a:chOff x="315507" y="269685"/>
            <a:chExt cx="4983751" cy="4087150"/>
          </a:xfrm>
        </p:grpSpPr>
        <p:sp>
          <p:nvSpPr>
            <p:cNvPr id="7" name="Капля 6"/>
            <p:cNvSpPr/>
            <p:nvPr/>
          </p:nvSpPr>
          <p:spPr>
            <a:xfrm rot="6852695">
              <a:off x="2095703" y="46915"/>
              <a:ext cx="1106937" cy="1552478"/>
            </a:xfrm>
            <a:prstGeom prst="teardrop">
              <a:avLst>
                <a:gd name="adj" fmla="val 129264"/>
              </a:avLst>
            </a:prstGeom>
            <a:solidFill>
              <a:srgbClr val="FF0000"/>
            </a:solidFill>
            <a:ln w="762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grpSp>
          <p:nvGrpSpPr>
            <p:cNvPr id="8" name="Группа 7"/>
            <p:cNvGrpSpPr>
              <a:grpSpLocks/>
            </p:cNvGrpSpPr>
            <p:nvPr/>
          </p:nvGrpSpPr>
          <p:grpSpPr bwMode="auto">
            <a:xfrm>
              <a:off x="315507" y="577844"/>
              <a:ext cx="4983751" cy="3778991"/>
              <a:chOff x="315507" y="577844"/>
              <a:chExt cx="4983751" cy="3778991"/>
            </a:xfrm>
          </p:grpSpPr>
          <p:sp>
            <p:nvSpPr>
              <p:cNvPr id="9" name="Капля 8"/>
              <p:cNvSpPr/>
              <p:nvPr/>
            </p:nvSpPr>
            <p:spPr>
              <a:xfrm rot="4779732">
                <a:off x="740547" y="408230"/>
                <a:ext cx="1102881" cy="1547532"/>
              </a:xfrm>
              <a:prstGeom prst="teardrop">
                <a:avLst>
                  <a:gd name="adj" fmla="val 124104"/>
                </a:avLst>
              </a:prstGeom>
              <a:solidFill>
                <a:srgbClr val="7030A0"/>
              </a:solidFill>
              <a:ln w="76200">
                <a:solidFill>
                  <a:srgbClr val="99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Капля 9"/>
              <p:cNvSpPr/>
              <p:nvPr/>
            </p:nvSpPr>
            <p:spPr>
              <a:xfrm rot="1812923">
                <a:off x="315507" y="1672616"/>
                <a:ext cx="1107500" cy="1552956"/>
              </a:xfrm>
              <a:prstGeom prst="teardrop">
                <a:avLst>
                  <a:gd name="adj" fmla="val 121132"/>
                </a:avLst>
              </a:prstGeom>
              <a:solidFill>
                <a:srgbClr val="0070C0"/>
              </a:solidFill>
              <a:ln w="7620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Капля 10"/>
              <p:cNvSpPr/>
              <p:nvPr/>
            </p:nvSpPr>
            <p:spPr>
              <a:xfrm rot="20090442">
                <a:off x="992863" y="2803882"/>
                <a:ext cx="1102554" cy="1552953"/>
              </a:xfrm>
              <a:prstGeom prst="teardrop">
                <a:avLst>
                  <a:gd name="adj" fmla="val 122981"/>
                </a:avLst>
              </a:prstGeom>
              <a:solidFill>
                <a:srgbClr val="00B0F0"/>
              </a:solidFill>
              <a:ln w="76200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Капля 11"/>
              <p:cNvSpPr/>
              <p:nvPr/>
            </p:nvSpPr>
            <p:spPr>
              <a:xfrm rot="10239794">
                <a:off x="3474850" y="577844"/>
                <a:ext cx="1107500" cy="1552956"/>
              </a:xfrm>
              <a:prstGeom prst="teardrop">
                <a:avLst>
                  <a:gd name="adj" fmla="val 118431"/>
                </a:avLst>
              </a:prstGeom>
              <a:solidFill>
                <a:srgbClr val="FFC000"/>
              </a:solidFill>
              <a:ln w="762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Капля 12"/>
              <p:cNvSpPr/>
              <p:nvPr/>
            </p:nvSpPr>
            <p:spPr>
              <a:xfrm rot="13872796">
                <a:off x="3969551" y="1997232"/>
                <a:ext cx="1106935" cy="1552478"/>
              </a:xfrm>
              <a:prstGeom prst="teardrop">
                <a:avLst>
                  <a:gd name="adj" fmla="val 115898"/>
                </a:avLst>
              </a:prstGeom>
              <a:solidFill>
                <a:srgbClr val="FFFF00"/>
              </a:solidFill>
              <a:ln w="76200"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Капля 13"/>
              <p:cNvSpPr/>
              <p:nvPr/>
            </p:nvSpPr>
            <p:spPr>
              <a:xfrm rot="16613713">
                <a:off x="2587649" y="2993606"/>
                <a:ext cx="1106935" cy="1587085"/>
              </a:xfrm>
              <a:prstGeom prst="teardrop">
                <a:avLst>
                  <a:gd name="adj" fmla="val 130827"/>
                </a:avLst>
              </a:prstGeom>
              <a:solidFill>
                <a:srgbClr val="00B050"/>
              </a:solidFill>
              <a:ln w="762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5" name="Picture 8" descr="I:\Шаблоны1\6c8506babf399044b9d4a1788e36e65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1428" t="5714" r="11428" b="27143"/>
              <a:stretch>
                <a:fillRect/>
              </a:stretch>
            </p:blipFill>
            <p:spPr bwMode="auto">
              <a:xfrm>
                <a:off x="1500166" y="1357298"/>
                <a:ext cx="2279962" cy="1868302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</p:spPr>
          </p:pic>
        </p:grp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B331A0F-97EB-42A2-AC55-87A1C7871B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4694" y="2350025"/>
            <a:ext cx="3709417" cy="278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1396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ED4891B-392F-4483-BA41-E3513892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976" y="173736"/>
            <a:ext cx="8302751" cy="16334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профориентационных центров:</a:t>
            </a:r>
            <a:b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336302" y="71340"/>
            <a:ext cx="1600199" cy="1600201"/>
            <a:chOff x="315507" y="269685"/>
            <a:chExt cx="4983751" cy="4087150"/>
          </a:xfrm>
        </p:grpSpPr>
        <p:sp>
          <p:nvSpPr>
            <p:cNvPr id="7" name="Капля 6"/>
            <p:cNvSpPr/>
            <p:nvPr/>
          </p:nvSpPr>
          <p:spPr>
            <a:xfrm rot="6852695">
              <a:off x="2095703" y="46915"/>
              <a:ext cx="1106937" cy="1552478"/>
            </a:xfrm>
            <a:prstGeom prst="teardrop">
              <a:avLst>
                <a:gd name="adj" fmla="val 129264"/>
              </a:avLst>
            </a:prstGeom>
            <a:solidFill>
              <a:srgbClr val="FF0000"/>
            </a:solidFill>
            <a:ln w="762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grpSp>
          <p:nvGrpSpPr>
            <p:cNvPr id="8" name="Группа 7"/>
            <p:cNvGrpSpPr>
              <a:grpSpLocks/>
            </p:cNvGrpSpPr>
            <p:nvPr/>
          </p:nvGrpSpPr>
          <p:grpSpPr bwMode="auto">
            <a:xfrm>
              <a:off x="315507" y="577844"/>
              <a:ext cx="4983751" cy="3778991"/>
              <a:chOff x="315507" y="577844"/>
              <a:chExt cx="4983751" cy="3778991"/>
            </a:xfrm>
          </p:grpSpPr>
          <p:sp>
            <p:nvSpPr>
              <p:cNvPr id="9" name="Капля 8"/>
              <p:cNvSpPr/>
              <p:nvPr/>
            </p:nvSpPr>
            <p:spPr>
              <a:xfrm rot="4779732">
                <a:off x="740547" y="408230"/>
                <a:ext cx="1102881" cy="1547532"/>
              </a:xfrm>
              <a:prstGeom prst="teardrop">
                <a:avLst>
                  <a:gd name="adj" fmla="val 124104"/>
                </a:avLst>
              </a:prstGeom>
              <a:solidFill>
                <a:srgbClr val="7030A0"/>
              </a:solidFill>
              <a:ln w="76200">
                <a:solidFill>
                  <a:srgbClr val="99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Капля 9"/>
              <p:cNvSpPr/>
              <p:nvPr/>
            </p:nvSpPr>
            <p:spPr>
              <a:xfrm rot="1812923">
                <a:off x="315507" y="1672616"/>
                <a:ext cx="1107500" cy="1552956"/>
              </a:xfrm>
              <a:prstGeom prst="teardrop">
                <a:avLst>
                  <a:gd name="adj" fmla="val 121132"/>
                </a:avLst>
              </a:prstGeom>
              <a:solidFill>
                <a:srgbClr val="0070C0"/>
              </a:solidFill>
              <a:ln w="7620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Капля 10"/>
              <p:cNvSpPr/>
              <p:nvPr/>
            </p:nvSpPr>
            <p:spPr>
              <a:xfrm rot="20090442">
                <a:off x="992863" y="2803882"/>
                <a:ext cx="1102554" cy="1552953"/>
              </a:xfrm>
              <a:prstGeom prst="teardrop">
                <a:avLst>
                  <a:gd name="adj" fmla="val 122981"/>
                </a:avLst>
              </a:prstGeom>
              <a:solidFill>
                <a:srgbClr val="00B0F0"/>
              </a:solidFill>
              <a:ln w="76200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Капля 11"/>
              <p:cNvSpPr/>
              <p:nvPr/>
            </p:nvSpPr>
            <p:spPr>
              <a:xfrm rot="10239794">
                <a:off x="3474850" y="577844"/>
                <a:ext cx="1107500" cy="1552956"/>
              </a:xfrm>
              <a:prstGeom prst="teardrop">
                <a:avLst>
                  <a:gd name="adj" fmla="val 118431"/>
                </a:avLst>
              </a:prstGeom>
              <a:solidFill>
                <a:srgbClr val="FFC000"/>
              </a:solidFill>
              <a:ln w="762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Капля 12"/>
              <p:cNvSpPr/>
              <p:nvPr/>
            </p:nvSpPr>
            <p:spPr>
              <a:xfrm rot="13872796">
                <a:off x="3969551" y="1997232"/>
                <a:ext cx="1106935" cy="1552478"/>
              </a:xfrm>
              <a:prstGeom prst="teardrop">
                <a:avLst>
                  <a:gd name="adj" fmla="val 115898"/>
                </a:avLst>
              </a:prstGeom>
              <a:solidFill>
                <a:srgbClr val="FFFF00"/>
              </a:solidFill>
              <a:ln w="76200"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Капля 13"/>
              <p:cNvSpPr/>
              <p:nvPr/>
            </p:nvSpPr>
            <p:spPr>
              <a:xfrm rot="16613713">
                <a:off x="2587649" y="2993606"/>
                <a:ext cx="1106935" cy="1587085"/>
              </a:xfrm>
              <a:prstGeom prst="teardrop">
                <a:avLst>
                  <a:gd name="adj" fmla="val 130827"/>
                </a:avLst>
              </a:prstGeom>
              <a:solidFill>
                <a:srgbClr val="00B050"/>
              </a:solidFill>
              <a:ln w="762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5" name="Picture 8" descr="I:\Шаблоны1\6c8506babf399044b9d4a1788e36e65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1428" t="5714" r="11428" b="27143"/>
              <a:stretch>
                <a:fillRect/>
              </a:stretch>
            </p:blipFill>
            <p:spPr bwMode="auto">
              <a:xfrm>
                <a:off x="1500166" y="1357298"/>
                <a:ext cx="2279962" cy="1868302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</p:spPr>
          </p:pic>
        </p:grp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F9122D3-E06B-483E-9F83-E8CFD08B2A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705" y="1788526"/>
            <a:ext cx="2588164" cy="194112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6D81BF13-2280-494F-B628-813A2A4F76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4319" y="4010049"/>
            <a:ext cx="2556550" cy="191741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B67AD1A8-8928-4A75-BE11-E44DE96E53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8263" y="1788527"/>
            <a:ext cx="2588164" cy="19411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5A03075-7667-41A3-8F81-93B4A077B7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9878" y="4010049"/>
            <a:ext cx="2556549" cy="191741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482255F7-9F0C-455F-8950-A3034B4D2B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4996" y="4010049"/>
            <a:ext cx="2556549" cy="191741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534190B6-9AFA-44FB-956E-A0D8DEDD2B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4996" y="1807157"/>
            <a:ext cx="2556550" cy="191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8302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302586" y="162780"/>
            <a:ext cx="1600199" cy="1600201"/>
            <a:chOff x="315507" y="269685"/>
            <a:chExt cx="4983751" cy="4087150"/>
          </a:xfrm>
        </p:grpSpPr>
        <p:sp>
          <p:nvSpPr>
            <p:cNvPr id="7" name="Капля 6"/>
            <p:cNvSpPr/>
            <p:nvPr/>
          </p:nvSpPr>
          <p:spPr>
            <a:xfrm rot="6852695">
              <a:off x="2095703" y="46915"/>
              <a:ext cx="1106937" cy="1552478"/>
            </a:xfrm>
            <a:prstGeom prst="teardrop">
              <a:avLst>
                <a:gd name="adj" fmla="val 129264"/>
              </a:avLst>
            </a:prstGeom>
            <a:solidFill>
              <a:srgbClr val="FF0000"/>
            </a:solidFill>
            <a:ln w="762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grpSp>
          <p:nvGrpSpPr>
            <p:cNvPr id="8" name="Группа 7"/>
            <p:cNvGrpSpPr>
              <a:grpSpLocks/>
            </p:cNvGrpSpPr>
            <p:nvPr/>
          </p:nvGrpSpPr>
          <p:grpSpPr bwMode="auto">
            <a:xfrm>
              <a:off x="315507" y="577844"/>
              <a:ext cx="4983751" cy="3778991"/>
              <a:chOff x="315507" y="577844"/>
              <a:chExt cx="4983751" cy="3778991"/>
            </a:xfrm>
          </p:grpSpPr>
          <p:sp>
            <p:nvSpPr>
              <p:cNvPr id="9" name="Капля 8"/>
              <p:cNvSpPr/>
              <p:nvPr/>
            </p:nvSpPr>
            <p:spPr>
              <a:xfrm rot="4779732">
                <a:off x="740547" y="408230"/>
                <a:ext cx="1102881" cy="1547532"/>
              </a:xfrm>
              <a:prstGeom prst="teardrop">
                <a:avLst>
                  <a:gd name="adj" fmla="val 124104"/>
                </a:avLst>
              </a:prstGeom>
              <a:solidFill>
                <a:srgbClr val="7030A0"/>
              </a:solidFill>
              <a:ln w="76200">
                <a:solidFill>
                  <a:srgbClr val="99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Капля 9"/>
              <p:cNvSpPr/>
              <p:nvPr/>
            </p:nvSpPr>
            <p:spPr>
              <a:xfrm rot="1812923">
                <a:off x="315507" y="1672616"/>
                <a:ext cx="1107500" cy="1552956"/>
              </a:xfrm>
              <a:prstGeom prst="teardrop">
                <a:avLst>
                  <a:gd name="adj" fmla="val 121132"/>
                </a:avLst>
              </a:prstGeom>
              <a:solidFill>
                <a:srgbClr val="0070C0"/>
              </a:solidFill>
              <a:ln w="7620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Капля 10"/>
              <p:cNvSpPr/>
              <p:nvPr/>
            </p:nvSpPr>
            <p:spPr>
              <a:xfrm rot="20090442">
                <a:off x="992863" y="2803882"/>
                <a:ext cx="1102554" cy="1552953"/>
              </a:xfrm>
              <a:prstGeom prst="teardrop">
                <a:avLst>
                  <a:gd name="adj" fmla="val 122981"/>
                </a:avLst>
              </a:prstGeom>
              <a:solidFill>
                <a:srgbClr val="00B0F0"/>
              </a:solidFill>
              <a:ln w="76200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Капля 11"/>
              <p:cNvSpPr/>
              <p:nvPr/>
            </p:nvSpPr>
            <p:spPr>
              <a:xfrm rot="10239794">
                <a:off x="3474850" y="577844"/>
                <a:ext cx="1107500" cy="1552956"/>
              </a:xfrm>
              <a:prstGeom prst="teardrop">
                <a:avLst>
                  <a:gd name="adj" fmla="val 118431"/>
                </a:avLst>
              </a:prstGeom>
              <a:solidFill>
                <a:srgbClr val="FFC000"/>
              </a:solidFill>
              <a:ln w="762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Капля 12"/>
              <p:cNvSpPr/>
              <p:nvPr/>
            </p:nvSpPr>
            <p:spPr>
              <a:xfrm rot="13872796">
                <a:off x="3969551" y="1997232"/>
                <a:ext cx="1106935" cy="1552478"/>
              </a:xfrm>
              <a:prstGeom prst="teardrop">
                <a:avLst>
                  <a:gd name="adj" fmla="val 115898"/>
                </a:avLst>
              </a:prstGeom>
              <a:solidFill>
                <a:srgbClr val="FFFF00"/>
              </a:solidFill>
              <a:ln w="76200"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Капля 13"/>
              <p:cNvSpPr/>
              <p:nvPr/>
            </p:nvSpPr>
            <p:spPr>
              <a:xfrm rot="16613713">
                <a:off x="2587649" y="2993606"/>
                <a:ext cx="1106935" cy="1587085"/>
              </a:xfrm>
              <a:prstGeom prst="teardrop">
                <a:avLst>
                  <a:gd name="adj" fmla="val 130827"/>
                </a:avLst>
              </a:prstGeom>
              <a:solidFill>
                <a:srgbClr val="00B050"/>
              </a:solidFill>
              <a:ln w="762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5" name="Picture 8" descr="I:\Шаблоны1\6c8506babf399044b9d4a1788e36e65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1428" t="5714" r="11428" b="27143"/>
              <a:stretch>
                <a:fillRect/>
              </a:stretch>
            </p:blipFill>
            <p:spPr bwMode="auto">
              <a:xfrm>
                <a:off x="1500166" y="1357298"/>
                <a:ext cx="2279962" cy="1868302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</p:spPr>
          </p:pic>
        </p:grp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148F3E5-8464-418C-882A-FDFFD87DC2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7455" y="3050532"/>
            <a:ext cx="2207974" cy="294396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C31FBE1-C67D-4D45-95ED-73D2F8F310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3491" y="891356"/>
            <a:ext cx="5437882" cy="407841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842FCF9D-3BB7-405C-B250-09D133C41A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1853" y="238154"/>
            <a:ext cx="3013576" cy="226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0285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ED4891B-392F-4483-BA41-E3513892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977" y="697523"/>
            <a:ext cx="6675120" cy="11096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br>
              <a:rPr lang="ru-RU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887802" y="601692"/>
            <a:ext cx="1600199" cy="1600201"/>
            <a:chOff x="315507" y="269685"/>
            <a:chExt cx="4983751" cy="4087150"/>
          </a:xfrm>
        </p:grpSpPr>
        <p:sp>
          <p:nvSpPr>
            <p:cNvPr id="7" name="Капля 6"/>
            <p:cNvSpPr/>
            <p:nvPr/>
          </p:nvSpPr>
          <p:spPr>
            <a:xfrm rot="6852695">
              <a:off x="2095703" y="46915"/>
              <a:ext cx="1106937" cy="1552478"/>
            </a:xfrm>
            <a:prstGeom prst="teardrop">
              <a:avLst>
                <a:gd name="adj" fmla="val 129264"/>
              </a:avLst>
            </a:prstGeom>
            <a:solidFill>
              <a:srgbClr val="FF0000"/>
            </a:solidFill>
            <a:ln w="762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grpSp>
          <p:nvGrpSpPr>
            <p:cNvPr id="8" name="Группа 7"/>
            <p:cNvGrpSpPr>
              <a:grpSpLocks/>
            </p:cNvGrpSpPr>
            <p:nvPr/>
          </p:nvGrpSpPr>
          <p:grpSpPr bwMode="auto">
            <a:xfrm>
              <a:off x="315507" y="577844"/>
              <a:ext cx="4983751" cy="3778991"/>
              <a:chOff x="315507" y="577844"/>
              <a:chExt cx="4983751" cy="3778991"/>
            </a:xfrm>
          </p:grpSpPr>
          <p:sp>
            <p:nvSpPr>
              <p:cNvPr id="9" name="Капля 8"/>
              <p:cNvSpPr/>
              <p:nvPr/>
            </p:nvSpPr>
            <p:spPr>
              <a:xfrm rot="4779732">
                <a:off x="740547" y="408230"/>
                <a:ext cx="1102881" cy="1547532"/>
              </a:xfrm>
              <a:prstGeom prst="teardrop">
                <a:avLst>
                  <a:gd name="adj" fmla="val 124104"/>
                </a:avLst>
              </a:prstGeom>
              <a:solidFill>
                <a:srgbClr val="7030A0"/>
              </a:solidFill>
              <a:ln w="76200">
                <a:solidFill>
                  <a:srgbClr val="99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Капля 9"/>
              <p:cNvSpPr/>
              <p:nvPr/>
            </p:nvSpPr>
            <p:spPr>
              <a:xfrm rot="1812923">
                <a:off x="315507" y="1672616"/>
                <a:ext cx="1107500" cy="1552956"/>
              </a:xfrm>
              <a:prstGeom prst="teardrop">
                <a:avLst>
                  <a:gd name="adj" fmla="val 121132"/>
                </a:avLst>
              </a:prstGeom>
              <a:solidFill>
                <a:srgbClr val="0070C0"/>
              </a:solidFill>
              <a:ln w="7620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Капля 10"/>
              <p:cNvSpPr/>
              <p:nvPr/>
            </p:nvSpPr>
            <p:spPr>
              <a:xfrm rot="20090442">
                <a:off x="992863" y="2803882"/>
                <a:ext cx="1102554" cy="1552953"/>
              </a:xfrm>
              <a:prstGeom prst="teardrop">
                <a:avLst>
                  <a:gd name="adj" fmla="val 122981"/>
                </a:avLst>
              </a:prstGeom>
              <a:solidFill>
                <a:srgbClr val="00B0F0"/>
              </a:solidFill>
              <a:ln w="76200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Капля 11"/>
              <p:cNvSpPr/>
              <p:nvPr/>
            </p:nvSpPr>
            <p:spPr>
              <a:xfrm rot="10239794">
                <a:off x="3474850" y="577844"/>
                <a:ext cx="1107500" cy="1552956"/>
              </a:xfrm>
              <a:prstGeom prst="teardrop">
                <a:avLst>
                  <a:gd name="adj" fmla="val 118431"/>
                </a:avLst>
              </a:prstGeom>
              <a:solidFill>
                <a:srgbClr val="FFC000"/>
              </a:solidFill>
              <a:ln w="762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Капля 12"/>
              <p:cNvSpPr/>
              <p:nvPr/>
            </p:nvSpPr>
            <p:spPr>
              <a:xfrm rot="13872796">
                <a:off x="3969551" y="1997232"/>
                <a:ext cx="1106935" cy="1552478"/>
              </a:xfrm>
              <a:prstGeom prst="teardrop">
                <a:avLst>
                  <a:gd name="adj" fmla="val 115898"/>
                </a:avLst>
              </a:prstGeom>
              <a:solidFill>
                <a:srgbClr val="FFFF00"/>
              </a:solidFill>
              <a:ln w="76200"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Капля 13"/>
              <p:cNvSpPr/>
              <p:nvPr/>
            </p:nvSpPr>
            <p:spPr>
              <a:xfrm rot="16613713">
                <a:off x="2587649" y="2993606"/>
                <a:ext cx="1106935" cy="1587085"/>
              </a:xfrm>
              <a:prstGeom prst="teardrop">
                <a:avLst>
                  <a:gd name="adj" fmla="val 130827"/>
                </a:avLst>
              </a:prstGeom>
              <a:solidFill>
                <a:srgbClr val="00B050"/>
              </a:solidFill>
              <a:ln w="762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5" name="Picture 8" descr="I:\Шаблоны1\6c8506babf399044b9d4a1788e36e65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1428" t="5714" r="11428" b="27143"/>
              <a:stretch>
                <a:fillRect/>
              </a:stretch>
            </p:blipFill>
            <p:spPr bwMode="auto">
              <a:xfrm>
                <a:off x="1500166" y="1357298"/>
                <a:ext cx="2279962" cy="1868302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</p:spPr>
          </p:pic>
        </p:grp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BB173CD-30CD-4847-8561-1DF897B5BB1E}"/>
              </a:ext>
            </a:extLst>
          </p:cNvPr>
          <p:cNvSpPr/>
          <p:nvPr/>
        </p:nvSpPr>
        <p:spPr>
          <a:xfrm>
            <a:off x="3048000" y="2005213"/>
            <a:ext cx="6096000" cy="25512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сформировано представление о необходимости трудовой деятельности в жизни людей;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сформированы обобщенные представления о структуре трудового процесса, понимание взаимосвязи между компонентами трудовой деятельности;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-активизирована познавательная деятельность дошкольников, интерес к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профессиям взрослых;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561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887802" y="601692"/>
            <a:ext cx="1600199" cy="1600201"/>
            <a:chOff x="315507" y="269685"/>
            <a:chExt cx="4983751" cy="4087150"/>
          </a:xfrm>
        </p:grpSpPr>
        <p:sp>
          <p:nvSpPr>
            <p:cNvPr id="7" name="Капля 6"/>
            <p:cNvSpPr/>
            <p:nvPr/>
          </p:nvSpPr>
          <p:spPr>
            <a:xfrm rot="6852695">
              <a:off x="2095703" y="46915"/>
              <a:ext cx="1106937" cy="1552478"/>
            </a:xfrm>
            <a:prstGeom prst="teardrop">
              <a:avLst>
                <a:gd name="adj" fmla="val 129264"/>
              </a:avLst>
            </a:prstGeom>
            <a:solidFill>
              <a:srgbClr val="FF0000"/>
            </a:solidFill>
            <a:ln w="762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grpSp>
          <p:nvGrpSpPr>
            <p:cNvPr id="8" name="Группа 7"/>
            <p:cNvGrpSpPr>
              <a:grpSpLocks/>
            </p:cNvGrpSpPr>
            <p:nvPr/>
          </p:nvGrpSpPr>
          <p:grpSpPr bwMode="auto">
            <a:xfrm>
              <a:off x="315507" y="577844"/>
              <a:ext cx="4983751" cy="3778991"/>
              <a:chOff x="315507" y="577844"/>
              <a:chExt cx="4983751" cy="3778991"/>
            </a:xfrm>
          </p:grpSpPr>
          <p:sp>
            <p:nvSpPr>
              <p:cNvPr id="9" name="Капля 8"/>
              <p:cNvSpPr/>
              <p:nvPr/>
            </p:nvSpPr>
            <p:spPr>
              <a:xfrm rot="4779732">
                <a:off x="740547" y="408230"/>
                <a:ext cx="1102881" cy="1547532"/>
              </a:xfrm>
              <a:prstGeom prst="teardrop">
                <a:avLst>
                  <a:gd name="adj" fmla="val 124104"/>
                </a:avLst>
              </a:prstGeom>
              <a:solidFill>
                <a:srgbClr val="7030A0"/>
              </a:solidFill>
              <a:ln w="76200">
                <a:solidFill>
                  <a:srgbClr val="99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Капля 9"/>
              <p:cNvSpPr/>
              <p:nvPr/>
            </p:nvSpPr>
            <p:spPr>
              <a:xfrm rot="1812923">
                <a:off x="315507" y="1672616"/>
                <a:ext cx="1107500" cy="1552956"/>
              </a:xfrm>
              <a:prstGeom prst="teardrop">
                <a:avLst>
                  <a:gd name="adj" fmla="val 121132"/>
                </a:avLst>
              </a:prstGeom>
              <a:solidFill>
                <a:srgbClr val="0070C0"/>
              </a:solidFill>
              <a:ln w="7620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Капля 10"/>
              <p:cNvSpPr/>
              <p:nvPr/>
            </p:nvSpPr>
            <p:spPr>
              <a:xfrm rot="20090442">
                <a:off x="992863" y="2803882"/>
                <a:ext cx="1102554" cy="1552953"/>
              </a:xfrm>
              <a:prstGeom prst="teardrop">
                <a:avLst>
                  <a:gd name="adj" fmla="val 122981"/>
                </a:avLst>
              </a:prstGeom>
              <a:solidFill>
                <a:srgbClr val="00B0F0"/>
              </a:solidFill>
              <a:ln w="76200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Капля 11"/>
              <p:cNvSpPr/>
              <p:nvPr/>
            </p:nvSpPr>
            <p:spPr>
              <a:xfrm rot="10239794">
                <a:off x="3474850" y="577844"/>
                <a:ext cx="1107500" cy="1552956"/>
              </a:xfrm>
              <a:prstGeom prst="teardrop">
                <a:avLst>
                  <a:gd name="adj" fmla="val 118431"/>
                </a:avLst>
              </a:prstGeom>
              <a:solidFill>
                <a:srgbClr val="FFC000"/>
              </a:solidFill>
              <a:ln w="762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Капля 12"/>
              <p:cNvSpPr/>
              <p:nvPr/>
            </p:nvSpPr>
            <p:spPr>
              <a:xfrm rot="13872796">
                <a:off x="3969551" y="1997232"/>
                <a:ext cx="1106935" cy="1552478"/>
              </a:xfrm>
              <a:prstGeom prst="teardrop">
                <a:avLst>
                  <a:gd name="adj" fmla="val 115898"/>
                </a:avLst>
              </a:prstGeom>
              <a:solidFill>
                <a:srgbClr val="FFFF00"/>
              </a:solidFill>
              <a:ln w="76200"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Капля 13"/>
              <p:cNvSpPr/>
              <p:nvPr/>
            </p:nvSpPr>
            <p:spPr>
              <a:xfrm rot="16613713">
                <a:off x="2587649" y="2993606"/>
                <a:ext cx="1106935" cy="1587085"/>
              </a:xfrm>
              <a:prstGeom prst="teardrop">
                <a:avLst>
                  <a:gd name="adj" fmla="val 130827"/>
                </a:avLst>
              </a:prstGeom>
              <a:solidFill>
                <a:srgbClr val="00B050"/>
              </a:solidFill>
              <a:ln w="762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5" name="Picture 8" descr="I:\Шаблоны1\6c8506babf399044b9d4a1788e36e65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1428" t="5714" r="11428" b="27143"/>
              <a:stretch>
                <a:fillRect/>
              </a:stretch>
            </p:blipFill>
            <p:spPr bwMode="auto">
              <a:xfrm>
                <a:off x="1500166" y="1357298"/>
                <a:ext cx="2279962" cy="1868302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</p:spPr>
          </p:pic>
        </p:grp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D6AD808-9F2A-4E5B-8555-C9F2A8068EC6}"/>
              </a:ext>
            </a:extLst>
          </p:cNvPr>
          <p:cNvSpPr/>
          <p:nvPr/>
        </p:nvSpPr>
        <p:spPr>
          <a:xfrm>
            <a:off x="3048000" y="2301576"/>
            <a:ext cx="6096000" cy="22548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создана образовательная среда, позволяющая решать различные задачи ранней профориентации;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разработаны и апробированы методические средства ранней профориентации;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сформирован банк электронных образовательных ресурсов по профессиональному самоопределению воспитанников.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507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887802" y="601692"/>
            <a:ext cx="1600199" cy="1600201"/>
            <a:chOff x="315507" y="269685"/>
            <a:chExt cx="4983751" cy="4087150"/>
          </a:xfrm>
        </p:grpSpPr>
        <p:sp>
          <p:nvSpPr>
            <p:cNvPr id="7" name="Капля 6"/>
            <p:cNvSpPr/>
            <p:nvPr/>
          </p:nvSpPr>
          <p:spPr>
            <a:xfrm rot="6852695">
              <a:off x="2095703" y="46915"/>
              <a:ext cx="1106937" cy="1552478"/>
            </a:xfrm>
            <a:prstGeom prst="teardrop">
              <a:avLst>
                <a:gd name="adj" fmla="val 129264"/>
              </a:avLst>
            </a:prstGeom>
            <a:solidFill>
              <a:srgbClr val="FF0000"/>
            </a:solidFill>
            <a:ln w="762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grpSp>
          <p:nvGrpSpPr>
            <p:cNvPr id="8" name="Группа 7"/>
            <p:cNvGrpSpPr>
              <a:grpSpLocks/>
            </p:cNvGrpSpPr>
            <p:nvPr/>
          </p:nvGrpSpPr>
          <p:grpSpPr bwMode="auto">
            <a:xfrm>
              <a:off x="315507" y="577844"/>
              <a:ext cx="4983751" cy="3778991"/>
              <a:chOff x="315507" y="577844"/>
              <a:chExt cx="4983751" cy="3778991"/>
            </a:xfrm>
          </p:grpSpPr>
          <p:sp>
            <p:nvSpPr>
              <p:cNvPr id="9" name="Капля 8"/>
              <p:cNvSpPr/>
              <p:nvPr/>
            </p:nvSpPr>
            <p:spPr>
              <a:xfrm rot="4779732">
                <a:off x="740547" y="408230"/>
                <a:ext cx="1102881" cy="1547532"/>
              </a:xfrm>
              <a:prstGeom prst="teardrop">
                <a:avLst>
                  <a:gd name="adj" fmla="val 124104"/>
                </a:avLst>
              </a:prstGeom>
              <a:solidFill>
                <a:srgbClr val="7030A0"/>
              </a:solidFill>
              <a:ln w="76200">
                <a:solidFill>
                  <a:srgbClr val="99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Капля 9"/>
              <p:cNvSpPr/>
              <p:nvPr/>
            </p:nvSpPr>
            <p:spPr>
              <a:xfrm rot="1812923">
                <a:off x="315507" y="1672616"/>
                <a:ext cx="1107500" cy="1552956"/>
              </a:xfrm>
              <a:prstGeom prst="teardrop">
                <a:avLst>
                  <a:gd name="adj" fmla="val 121132"/>
                </a:avLst>
              </a:prstGeom>
              <a:solidFill>
                <a:srgbClr val="0070C0"/>
              </a:solidFill>
              <a:ln w="7620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Капля 10"/>
              <p:cNvSpPr/>
              <p:nvPr/>
            </p:nvSpPr>
            <p:spPr>
              <a:xfrm rot="20090442">
                <a:off x="992863" y="2803882"/>
                <a:ext cx="1102554" cy="1552953"/>
              </a:xfrm>
              <a:prstGeom prst="teardrop">
                <a:avLst>
                  <a:gd name="adj" fmla="val 122981"/>
                </a:avLst>
              </a:prstGeom>
              <a:solidFill>
                <a:srgbClr val="00B0F0"/>
              </a:solidFill>
              <a:ln w="76200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Капля 11"/>
              <p:cNvSpPr/>
              <p:nvPr/>
            </p:nvSpPr>
            <p:spPr>
              <a:xfrm rot="10239794">
                <a:off x="3474850" y="577844"/>
                <a:ext cx="1107500" cy="1552956"/>
              </a:xfrm>
              <a:prstGeom prst="teardrop">
                <a:avLst>
                  <a:gd name="adj" fmla="val 118431"/>
                </a:avLst>
              </a:prstGeom>
              <a:solidFill>
                <a:srgbClr val="FFC000"/>
              </a:solidFill>
              <a:ln w="762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Капля 12"/>
              <p:cNvSpPr/>
              <p:nvPr/>
            </p:nvSpPr>
            <p:spPr>
              <a:xfrm rot="13872796">
                <a:off x="3969551" y="1997232"/>
                <a:ext cx="1106935" cy="1552478"/>
              </a:xfrm>
              <a:prstGeom prst="teardrop">
                <a:avLst>
                  <a:gd name="adj" fmla="val 115898"/>
                </a:avLst>
              </a:prstGeom>
              <a:solidFill>
                <a:srgbClr val="FFFF00"/>
              </a:solidFill>
              <a:ln w="76200"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Капля 13"/>
              <p:cNvSpPr/>
              <p:nvPr/>
            </p:nvSpPr>
            <p:spPr>
              <a:xfrm rot="16613713">
                <a:off x="2587649" y="2993606"/>
                <a:ext cx="1106935" cy="1587085"/>
              </a:xfrm>
              <a:prstGeom prst="teardrop">
                <a:avLst>
                  <a:gd name="adj" fmla="val 130827"/>
                </a:avLst>
              </a:prstGeom>
              <a:solidFill>
                <a:srgbClr val="00B050"/>
              </a:solidFill>
              <a:ln w="762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5" name="Picture 8" descr="I:\Шаблоны1\6c8506babf399044b9d4a1788e36e65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1428" t="5714" r="11428" b="27143"/>
              <a:stretch>
                <a:fillRect/>
              </a:stretch>
            </p:blipFill>
            <p:spPr bwMode="auto">
              <a:xfrm>
                <a:off x="1500166" y="1357298"/>
                <a:ext cx="2279962" cy="1868302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</p:spPr>
          </p:pic>
        </p:grp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9F48895-223C-4F08-8618-DDB6D429B919}"/>
              </a:ext>
            </a:extLst>
          </p:cNvPr>
          <p:cNvSpPr/>
          <p:nvPr/>
        </p:nvSpPr>
        <p:spPr>
          <a:xfrm>
            <a:off x="3048000" y="2449758"/>
            <a:ext cx="6096000" cy="19584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(законные представители)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проявляют интерес к образовательному процессу;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осознают потребность во взаимодействии с педагогами с целью развития детей;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принимают участие в профориентационных мероприятиях (мастер-класс, конкурсы, выставки, экскурсии).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771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ED4891B-392F-4483-BA41-E3513892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1431" y="1940943"/>
            <a:ext cx="10515600" cy="183742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887802" y="601692"/>
            <a:ext cx="1600199" cy="1600201"/>
            <a:chOff x="315507" y="269685"/>
            <a:chExt cx="4983751" cy="4087150"/>
          </a:xfrm>
        </p:grpSpPr>
        <p:sp>
          <p:nvSpPr>
            <p:cNvPr id="7" name="Капля 6"/>
            <p:cNvSpPr/>
            <p:nvPr/>
          </p:nvSpPr>
          <p:spPr>
            <a:xfrm rot="6852695">
              <a:off x="2095703" y="46915"/>
              <a:ext cx="1106937" cy="1552478"/>
            </a:xfrm>
            <a:prstGeom prst="teardrop">
              <a:avLst>
                <a:gd name="adj" fmla="val 129264"/>
              </a:avLst>
            </a:prstGeom>
            <a:solidFill>
              <a:srgbClr val="FF0000"/>
            </a:solidFill>
            <a:ln w="762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grpSp>
          <p:nvGrpSpPr>
            <p:cNvPr id="8" name="Группа 7"/>
            <p:cNvGrpSpPr>
              <a:grpSpLocks/>
            </p:cNvGrpSpPr>
            <p:nvPr/>
          </p:nvGrpSpPr>
          <p:grpSpPr bwMode="auto">
            <a:xfrm>
              <a:off x="315507" y="577844"/>
              <a:ext cx="4983751" cy="3778991"/>
              <a:chOff x="315507" y="577844"/>
              <a:chExt cx="4983751" cy="3778991"/>
            </a:xfrm>
          </p:grpSpPr>
          <p:sp>
            <p:nvSpPr>
              <p:cNvPr id="9" name="Капля 8"/>
              <p:cNvSpPr/>
              <p:nvPr/>
            </p:nvSpPr>
            <p:spPr>
              <a:xfrm rot="4779732">
                <a:off x="740547" y="408230"/>
                <a:ext cx="1102881" cy="1547532"/>
              </a:xfrm>
              <a:prstGeom prst="teardrop">
                <a:avLst>
                  <a:gd name="adj" fmla="val 124104"/>
                </a:avLst>
              </a:prstGeom>
              <a:solidFill>
                <a:srgbClr val="7030A0"/>
              </a:solidFill>
              <a:ln w="76200">
                <a:solidFill>
                  <a:srgbClr val="99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Капля 9"/>
              <p:cNvSpPr/>
              <p:nvPr/>
            </p:nvSpPr>
            <p:spPr>
              <a:xfrm rot="1812923">
                <a:off x="315507" y="1672616"/>
                <a:ext cx="1107500" cy="1552956"/>
              </a:xfrm>
              <a:prstGeom prst="teardrop">
                <a:avLst>
                  <a:gd name="adj" fmla="val 121132"/>
                </a:avLst>
              </a:prstGeom>
              <a:solidFill>
                <a:srgbClr val="0070C0"/>
              </a:solidFill>
              <a:ln w="7620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Капля 10"/>
              <p:cNvSpPr/>
              <p:nvPr/>
            </p:nvSpPr>
            <p:spPr>
              <a:xfrm rot="20090442">
                <a:off x="992863" y="2803882"/>
                <a:ext cx="1102554" cy="1552953"/>
              </a:xfrm>
              <a:prstGeom prst="teardrop">
                <a:avLst>
                  <a:gd name="adj" fmla="val 122981"/>
                </a:avLst>
              </a:prstGeom>
              <a:solidFill>
                <a:srgbClr val="00B0F0"/>
              </a:solidFill>
              <a:ln w="76200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Капля 11"/>
              <p:cNvSpPr/>
              <p:nvPr/>
            </p:nvSpPr>
            <p:spPr>
              <a:xfrm rot="10239794">
                <a:off x="3474850" y="577844"/>
                <a:ext cx="1107500" cy="1552956"/>
              </a:xfrm>
              <a:prstGeom prst="teardrop">
                <a:avLst>
                  <a:gd name="adj" fmla="val 118431"/>
                </a:avLst>
              </a:prstGeom>
              <a:solidFill>
                <a:srgbClr val="FFC000"/>
              </a:solidFill>
              <a:ln w="762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Капля 12"/>
              <p:cNvSpPr/>
              <p:nvPr/>
            </p:nvSpPr>
            <p:spPr>
              <a:xfrm rot="13872796">
                <a:off x="3969551" y="1997232"/>
                <a:ext cx="1106935" cy="1552478"/>
              </a:xfrm>
              <a:prstGeom prst="teardrop">
                <a:avLst>
                  <a:gd name="adj" fmla="val 115898"/>
                </a:avLst>
              </a:prstGeom>
              <a:solidFill>
                <a:srgbClr val="FFFF00"/>
              </a:solidFill>
              <a:ln w="76200"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Капля 13"/>
              <p:cNvSpPr/>
              <p:nvPr/>
            </p:nvSpPr>
            <p:spPr>
              <a:xfrm rot="16613713">
                <a:off x="2587649" y="2993606"/>
                <a:ext cx="1106935" cy="1587085"/>
              </a:xfrm>
              <a:prstGeom prst="teardrop">
                <a:avLst>
                  <a:gd name="adj" fmla="val 130827"/>
                </a:avLst>
              </a:prstGeom>
              <a:solidFill>
                <a:srgbClr val="00B050"/>
              </a:solidFill>
              <a:ln w="762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5" name="Picture 8" descr="I:\Шаблоны1\6c8506babf399044b9d4a1788e36e65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1428" t="5714" r="11428" b="27143"/>
              <a:stretch>
                <a:fillRect/>
              </a:stretch>
            </p:blipFill>
            <p:spPr bwMode="auto">
              <a:xfrm>
                <a:off x="1500166" y="1357298"/>
                <a:ext cx="2279962" cy="1868302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xmlns="" val="383672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82189" y="128688"/>
            <a:ext cx="1518395" cy="1474975"/>
            <a:chOff x="315507" y="269685"/>
            <a:chExt cx="4983751" cy="4087150"/>
          </a:xfrm>
        </p:grpSpPr>
        <p:sp>
          <p:nvSpPr>
            <p:cNvPr id="7" name="Капля 6"/>
            <p:cNvSpPr/>
            <p:nvPr/>
          </p:nvSpPr>
          <p:spPr>
            <a:xfrm rot="6852695">
              <a:off x="2095703" y="46915"/>
              <a:ext cx="1106937" cy="1552478"/>
            </a:xfrm>
            <a:prstGeom prst="teardrop">
              <a:avLst>
                <a:gd name="adj" fmla="val 129264"/>
              </a:avLst>
            </a:prstGeom>
            <a:solidFill>
              <a:srgbClr val="FF0000"/>
            </a:solidFill>
            <a:ln w="762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grpSp>
          <p:nvGrpSpPr>
            <p:cNvPr id="8" name="Группа 9"/>
            <p:cNvGrpSpPr>
              <a:grpSpLocks/>
            </p:cNvGrpSpPr>
            <p:nvPr/>
          </p:nvGrpSpPr>
          <p:grpSpPr bwMode="auto">
            <a:xfrm>
              <a:off x="315507" y="577844"/>
              <a:ext cx="4983751" cy="3778991"/>
              <a:chOff x="315507" y="577844"/>
              <a:chExt cx="4983751" cy="3778991"/>
            </a:xfrm>
          </p:grpSpPr>
          <p:sp>
            <p:nvSpPr>
              <p:cNvPr id="9" name="Капля 8"/>
              <p:cNvSpPr/>
              <p:nvPr/>
            </p:nvSpPr>
            <p:spPr>
              <a:xfrm rot="4779732">
                <a:off x="740547" y="408230"/>
                <a:ext cx="1102881" cy="1547532"/>
              </a:xfrm>
              <a:prstGeom prst="teardrop">
                <a:avLst>
                  <a:gd name="adj" fmla="val 124104"/>
                </a:avLst>
              </a:prstGeom>
              <a:solidFill>
                <a:srgbClr val="7030A0"/>
              </a:solidFill>
              <a:ln w="76200">
                <a:solidFill>
                  <a:srgbClr val="99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Капля 9"/>
              <p:cNvSpPr/>
              <p:nvPr/>
            </p:nvSpPr>
            <p:spPr>
              <a:xfrm rot="1812923">
                <a:off x="315507" y="1672616"/>
                <a:ext cx="1107500" cy="1552956"/>
              </a:xfrm>
              <a:prstGeom prst="teardrop">
                <a:avLst>
                  <a:gd name="adj" fmla="val 121132"/>
                </a:avLst>
              </a:prstGeom>
              <a:solidFill>
                <a:srgbClr val="0070C0"/>
              </a:solidFill>
              <a:ln w="7620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Капля 10"/>
              <p:cNvSpPr/>
              <p:nvPr/>
            </p:nvSpPr>
            <p:spPr>
              <a:xfrm rot="20090442">
                <a:off x="992863" y="2803882"/>
                <a:ext cx="1102554" cy="1552953"/>
              </a:xfrm>
              <a:prstGeom prst="teardrop">
                <a:avLst>
                  <a:gd name="adj" fmla="val 122981"/>
                </a:avLst>
              </a:prstGeom>
              <a:solidFill>
                <a:srgbClr val="00B0F0"/>
              </a:solidFill>
              <a:ln w="76200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Капля 11"/>
              <p:cNvSpPr/>
              <p:nvPr/>
            </p:nvSpPr>
            <p:spPr>
              <a:xfrm rot="10239794">
                <a:off x="3474850" y="577844"/>
                <a:ext cx="1107500" cy="1552956"/>
              </a:xfrm>
              <a:prstGeom prst="teardrop">
                <a:avLst>
                  <a:gd name="adj" fmla="val 118431"/>
                </a:avLst>
              </a:prstGeom>
              <a:solidFill>
                <a:srgbClr val="FFC000"/>
              </a:solidFill>
              <a:ln w="762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Капля 12"/>
              <p:cNvSpPr/>
              <p:nvPr/>
            </p:nvSpPr>
            <p:spPr>
              <a:xfrm rot="13872796">
                <a:off x="3969551" y="1997232"/>
                <a:ext cx="1106935" cy="1552478"/>
              </a:xfrm>
              <a:prstGeom prst="teardrop">
                <a:avLst>
                  <a:gd name="adj" fmla="val 115898"/>
                </a:avLst>
              </a:prstGeom>
              <a:solidFill>
                <a:srgbClr val="FFFF00"/>
              </a:solidFill>
              <a:ln w="76200"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Капля 13"/>
              <p:cNvSpPr/>
              <p:nvPr/>
            </p:nvSpPr>
            <p:spPr>
              <a:xfrm rot="16613713">
                <a:off x="2587649" y="2993606"/>
                <a:ext cx="1106935" cy="1587085"/>
              </a:xfrm>
              <a:prstGeom prst="teardrop">
                <a:avLst>
                  <a:gd name="adj" fmla="val 130827"/>
                </a:avLst>
              </a:prstGeom>
              <a:solidFill>
                <a:srgbClr val="00B050"/>
              </a:solidFill>
              <a:ln w="762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5" name="Picture 8" descr="I:\Шаблоны1\6c8506babf399044b9d4a1788e36e65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1428" t="5714" r="11428" b="27143"/>
              <a:stretch>
                <a:fillRect/>
              </a:stretch>
            </p:blipFill>
            <p:spPr bwMode="auto">
              <a:xfrm>
                <a:off x="1500166" y="1357298"/>
                <a:ext cx="2279962" cy="1868302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</p:spPr>
          </p:pic>
        </p:grpSp>
      </p:grp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BF6CBC35-AB51-4464-86AC-9715176CA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196" y="-155160"/>
            <a:ext cx="9797708" cy="6407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–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сензитивный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в становлении личностных качеств, необходимых для овладения профессиями  (любознательность, целеустремленность, экспериментирование, умение договариваться, совместно решать общую задачу и др.)</a:t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Проанализировали педагогические условия в учреждении по знакомству детей с профессиями увидели, что в основном в группах созданы условия, где дети знакомятся со стандартным набором профессий. У детей недостаточная информированность о разнообразии профессий. Нет расширенных знаний о современных профессиях, о профессиях своих родителей и людей учреждений города.</a:t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39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E51B73-8D0F-4F88-B4B3-20C1B5987F27}"/>
              </a:ext>
            </a:extLst>
          </p:cNvPr>
          <p:cNvSpPr/>
          <p:nvPr/>
        </p:nvSpPr>
        <p:spPr>
          <a:xfrm>
            <a:off x="327804" y="1560341"/>
            <a:ext cx="10820094" cy="407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Цель:</a:t>
            </a:r>
          </a:p>
          <a:p>
            <a:pPr>
              <a:lnSpc>
                <a:spcPct val="107000"/>
              </a:lnSpc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дошкольников эмоционального отношения к профессиональному миру, предоставление ему возможности использовать свои силы в доступных видах деятельности.</a:t>
            </a:r>
          </a:p>
          <a:p>
            <a:pPr>
              <a:lnSpc>
                <a:spcPct val="107000"/>
              </a:lnSpc>
            </a:pP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244002" y="78428"/>
            <a:ext cx="1600199" cy="1600201"/>
            <a:chOff x="315507" y="269685"/>
            <a:chExt cx="4983751" cy="4087150"/>
          </a:xfrm>
        </p:grpSpPr>
        <p:sp>
          <p:nvSpPr>
            <p:cNvPr id="7" name="Капля 6"/>
            <p:cNvSpPr/>
            <p:nvPr/>
          </p:nvSpPr>
          <p:spPr>
            <a:xfrm rot="6852695">
              <a:off x="2095703" y="46915"/>
              <a:ext cx="1106937" cy="1552478"/>
            </a:xfrm>
            <a:prstGeom prst="teardrop">
              <a:avLst>
                <a:gd name="adj" fmla="val 129264"/>
              </a:avLst>
            </a:prstGeom>
            <a:solidFill>
              <a:srgbClr val="FF0000"/>
            </a:solidFill>
            <a:ln w="762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grpSp>
          <p:nvGrpSpPr>
            <p:cNvPr id="8" name="Группа 9"/>
            <p:cNvGrpSpPr>
              <a:grpSpLocks/>
            </p:cNvGrpSpPr>
            <p:nvPr/>
          </p:nvGrpSpPr>
          <p:grpSpPr bwMode="auto">
            <a:xfrm>
              <a:off x="315507" y="577844"/>
              <a:ext cx="4983751" cy="3778991"/>
              <a:chOff x="315507" y="577844"/>
              <a:chExt cx="4983751" cy="3778991"/>
            </a:xfrm>
          </p:grpSpPr>
          <p:sp>
            <p:nvSpPr>
              <p:cNvPr id="9" name="Капля 8"/>
              <p:cNvSpPr/>
              <p:nvPr/>
            </p:nvSpPr>
            <p:spPr>
              <a:xfrm rot="4779732">
                <a:off x="740547" y="408230"/>
                <a:ext cx="1102881" cy="1547532"/>
              </a:xfrm>
              <a:prstGeom prst="teardrop">
                <a:avLst>
                  <a:gd name="adj" fmla="val 124104"/>
                </a:avLst>
              </a:prstGeom>
              <a:solidFill>
                <a:srgbClr val="7030A0"/>
              </a:solidFill>
              <a:ln w="76200">
                <a:solidFill>
                  <a:srgbClr val="99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Капля 9"/>
              <p:cNvSpPr/>
              <p:nvPr/>
            </p:nvSpPr>
            <p:spPr>
              <a:xfrm rot="1812923">
                <a:off x="315507" y="1672616"/>
                <a:ext cx="1107500" cy="1552956"/>
              </a:xfrm>
              <a:prstGeom prst="teardrop">
                <a:avLst>
                  <a:gd name="adj" fmla="val 121132"/>
                </a:avLst>
              </a:prstGeom>
              <a:solidFill>
                <a:srgbClr val="0070C0"/>
              </a:solidFill>
              <a:ln w="7620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Капля 10"/>
              <p:cNvSpPr/>
              <p:nvPr/>
            </p:nvSpPr>
            <p:spPr>
              <a:xfrm rot="20090442">
                <a:off x="992863" y="2803882"/>
                <a:ext cx="1102554" cy="1552953"/>
              </a:xfrm>
              <a:prstGeom prst="teardrop">
                <a:avLst>
                  <a:gd name="adj" fmla="val 122981"/>
                </a:avLst>
              </a:prstGeom>
              <a:solidFill>
                <a:srgbClr val="00B0F0"/>
              </a:solidFill>
              <a:ln w="76200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Капля 11"/>
              <p:cNvSpPr/>
              <p:nvPr/>
            </p:nvSpPr>
            <p:spPr>
              <a:xfrm rot="10239794">
                <a:off x="3474850" y="577844"/>
                <a:ext cx="1107500" cy="1552956"/>
              </a:xfrm>
              <a:prstGeom prst="teardrop">
                <a:avLst>
                  <a:gd name="adj" fmla="val 118431"/>
                </a:avLst>
              </a:prstGeom>
              <a:solidFill>
                <a:srgbClr val="FFC000"/>
              </a:solidFill>
              <a:ln w="762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Капля 12"/>
              <p:cNvSpPr/>
              <p:nvPr/>
            </p:nvSpPr>
            <p:spPr>
              <a:xfrm rot="13872796">
                <a:off x="3969551" y="1997232"/>
                <a:ext cx="1106935" cy="1552478"/>
              </a:xfrm>
              <a:prstGeom prst="teardrop">
                <a:avLst>
                  <a:gd name="adj" fmla="val 115898"/>
                </a:avLst>
              </a:prstGeom>
              <a:solidFill>
                <a:srgbClr val="FFFF00"/>
              </a:solidFill>
              <a:ln w="76200"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Капля 13"/>
              <p:cNvSpPr/>
              <p:nvPr/>
            </p:nvSpPr>
            <p:spPr>
              <a:xfrm rot="16613713">
                <a:off x="2587649" y="2993606"/>
                <a:ext cx="1106935" cy="1587085"/>
              </a:xfrm>
              <a:prstGeom prst="teardrop">
                <a:avLst>
                  <a:gd name="adj" fmla="val 130827"/>
                </a:avLst>
              </a:prstGeom>
              <a:solidFill>
                <a:srgbClr val="00B050"/>
              </a:solidFill>
              <a:ln w="762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5" name="Picture 8" descr="I:\Шаблоны1\6c8506babf399044b9d4a1788e36e65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1428" t="5714" r="11428" b="27143"/>
              <a:stretch>
                <a:fillRect/>
              </a:stretch>
            </p:blipFill>
            <p:spPr bwMode="auto">
              <a:xfrm>
                <a:off x="1500166" y="1357298"/>
                <a:ext cx="2279962" cy="1868302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xmlns="" val="649578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956B981-D8AA-4C09-8439-68FA70735704}"/>
              </a:ext>
            </a:extLst>
          </p:cNvPr>
          <p:cNvSpPr/>
          <p:nvPr/>
        </p:nvSpPr>
        <p:spPr>
          <a:xfrm>
            <a:off x="1551548" y="884783"/>
            <a:ext cx="10315946" cy="5086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и систематизировать представления о различных видах труда взрослых, связанных с удовлетворением потребностей людей, общества и государства (цели и содержание вида труда, некоторые трудовые процессы, результаты, их личностную, социальную и государственную значимость, представления о труде как экономической категории); </a:t>
            </a:r>
          </a:p>
          <a:p>
            <a:pPr lvl="0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Закреплять умения детей выражать в игровой и продуктивной деятельности свои впечатления;</a:t>
            </a:r>
          </a:p>
          <a:p>
            <a:pPr lvl="0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Развивать интерес к выполнению трудовых действий представителей разных профессий;</a:t>
            </a:r>
          </a:p>
          <a:p>
            <a:pPr lvl="0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Воспитывать у детей бережное отношение к труду взрослых и его результатам; помочь детям осознать важность, необходимость и незаменимость каждой профессии через взаимодействие с социальными партнерами;</a:t>
            </a:r>
          </a:p>
          <a:p>
            <a:pPr lvl="0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Обеспечить психолого-педагогическую поддержку семьи и повышение компетентности родителей в вопросах ранней профориентации дошкольников</a:t>
            </a:r>
          </a:p>
          <a:p>
            <a:pPr lvl="0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Организовать стимулирующую игровую предметно-пространственную среду, обеспечивающую поддержку свободной игры и ранней профориентации дошкольников.</a:t>
            </a:r>
          </a:p>
          <a:p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253645" y="84682"/>
            <a:ext cx="1600199" cy="1600201"/>
            <a:chOff x="315507" y="269685"/>
            <a:chExt cx="4983751" cy="4087150"/>
          </a:xfrm>
        </p:grpSpPr>
        <p:sp>
          <p:nvSpPr>
            <p:cNvPr id="5" name="Капля 4"/>
            <p:cNvSpPr/>
            <p:nvPr/>
          </p:nvSpPr>
          <p:spPr>
            <a:xfrm rot="6852695">
              <a:off x="2095703" y="46915"/>
              <a:ext cx="1106937" cy="1552478"/>
            </a:xfrm>
            <a:prstGeom prst="teardrop">
              <a:avLst>
                <a:gd name="adj" fmla="val 129264"/>
              </a:avLst>
            </a:prstGeom>
            <a:solidFill>
              <a:srgbClr val="FF0000"/>
            </a:solidFill>
            <a:ln w="762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grpSp>
          <p:nvGrpSpPr>
            <p:cNvPr id="6" name="Группа 9"/>
            <p:cNvGrpSpPr>
              <a:grpSpLocks/>
            </p:cNvGrpSpPr>
            <p:nvPr/>
          </p:nvGrpSpPr>
          <p:grpSpPr bwMode="auto">
            <a:xfrm>
              <a:off x="315507" y="577844"/>
              <a:ext cx="4983751" cy="3778991"/>
              <a:chOff x="315507" y="577844"/>
              <a:chExt cx="4983751" cy="3778991"/>
            </a:xfrm>
          </p:grpSpPr>
          <p:sp>
            <p:nvSpPr>
              <p:cNvPr id="9" name="Капля 8"/>
              <p:cNvSpPr/>
              <p:nvPr/>
            </p:nvSpPr>
            <p:spPr>
              <a:xfrm rot="4779732">
                <a:off x="740547" y="408230"/>
                <a:ext cx="1102881" cy="1547532"/>
              </a:xfrm>
              <a:prstGeom prst="teardrop">
                <a:avLst>
                  <a:gd name="adj" fmla="val 124104"/>
                </a:avLst>
              </a:prstGeom>
              <a:solidFill>
                <a:srgbClr val="7030A0"/>
              </a:solidFill>
              <a:ln w="76200">
                <a:solidFill>
                  <a:srgbClr val="99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Капля 9"/>
              <p:cNvSpPr/>
              <p:nvPr/>
            </p:nvSpPr>
            <p:spPr>
              <a:xfrm rot="1812923">
                <a:off x="315507" y="1672616"/>
                <a:ext cx="1107500" cy="1552956"/>
              </a:xfrm>
              <a:prstGeom prst="teardrop">
                <a:avLst>
                  <a:gd name="adj" fmla="val 121132"/>
                </a:avLst>
              </a:prstGeom>
              <a:solidFill>
                <a:srgbClr val="0070C0"/>
              </a:solidFill>
              <a:ln w="7620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Капля 10"/>
              <p:cNvSpPr/>
              <p:nvPr/>
            </p:nvSpPr>
            <p:spPr>
              <a:xfrm rot="20090442">
                <a:off x="992863" y="2803882"/>
                <a:ext cx="1102554" cy="1552953"/>
              </a:xfrm>
              <a:prstGeom prst="teardrop">
                <a:avLst>
                  <a:gd name="adj" fmla="val 122981"/>
                </a:avLst>
              </a:prstGeom>
              <a:solidFill>
                <a:srgbClr val="00B0F0"/>
              </a:solidFill>
              <a:ln w="76200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Капля 11"/>
              <p:cNvSpPr/>
              <p:nvPr/>
            </p:nvSpPr>
            <p:spPr>
              <a:xfrm rot="10239794">
                <a:off x="3474850" y="577844"/>
                <a:ext cx="1107500" cy="1552956"/>
              </a:xfrm>
              <a:prstGeom prst="teardrop">
                <a:avLst>
                  <a:gd name="adj" fmla="val 118431"/>
                </a:avLst>
              </a:prstGeom>
              <a:solidFill>
                <a:srgbClr val="FFC000"/>
              </a:solidFill>
              <a:ln w="762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Капля 12"/>
              <p:cNvSpPr/>
              <p:nvPr/>
            </p:nvSpPr>
            <p:spPr>
              <a:xfrm rot="13872796">
                <a:off x="3969551" y="1997232"/>
                <a:ext cx="1106935" cy="1552478"/>
              </a:xfrm>
              <a:prstGeom prst="teardrop">
                <a:avLst>
                  <a:gd name="adj" fmla="val 115898"/>
                </a:avLst>
              </a:prstGeom>
              <a:solidFill>
                <a:srgbClr val="FFFF00"/>
              </a:solidFill>
              <a:ln w="76200"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Капля 13"/>
              <p:cNvSpPr/>
              <p:nvPr/>
            </p:nvSpPr>
            <p:spPr>
              <a:xfrm rot="16613713">
                <a:off x="2587649" y="2993606"/>
                <a:ext cx="1106935" cy="1587085"/>
              </a:xfrm>
              <a:prstGeom prst="teardrop">
                <a:avLst>
                  <a:gd name="adj" fmla="val 130827"/>
                </a:avLst>
              </a:prstGeom>
              <a:solidFill>
                <a:srgbClr val="00B050"/>
              </a:solidFill>
              <a:ln w="762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5" name="Picture 8" descr="I:\Шаблоны1\6c8506babf399044b9d4a1788e36e65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1428" t="5714" r="11428" b="27143"/>
              <a:stretch>
                <a:fillRect/>
              </a:stretch>
            </p:blipFill>
            <p:spPr bwMode="auto">
              <a:xfrm>
                <a:off x="1500166" y="1357298"/>
                <a:ext cx="2279962" cy="1868302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xmlns="" val="1128972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266018" y="149639"/>
            <a:ext cx="1465128" cy="1501608"/>
            <a:chOff x="315507" y="269685"/>
            <a:chExt cx="4983751" cy="4087150"/>
          </a:xfrm>
        </p:grpSpPr>
        <p:sp>
          <p:nvSpPr>
            <p:cNvPr id="6" name="Капля 5"/>
            <p:cNvSpPr/>
            <p:nvPr/>
          </p:nvSpPr>
          <p:spPr>
            <a:xfrm rot="6852695">
              <a:off x="2095703" y="46915"/>
              <a:ext cx="1106937" cy="1552478"/>
            </a:xfrm>
            <a:prstGeom prst="teardrop">
              <a:avLst>
                <a:gd name="adj" fmla="val 129264"/>
              </a:avLst>
            </a:prstGeom>
            <a:solidFill>
              <a:srgbClr val="FF0000"/>
            </a:solidFill>
            <a:ln w="762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grpSp>
          <p:nvGrpSpPr>
            <p:cNvPr id="7" name="Группа 9"/>
            <p:cNvGrpSpPr>
              <a:grpSpLocks/>
            </p:cNvGrpSpPr>
            <p:nvPr/>
          </p:nvGrpSpPr>
          <p:grpSpPr bwMode="auto">
            <a:xfrm>
              <a:off x="315507" y="577844"/>
              <a:ext cx="4983751" cy="3778991"/>
              <a:chOff x="315507" y="577844"/>
              <a:chExt cx="4983751" cy="3778991"/>
            </a:xfrm>
          </p:grpSpPr>
          <p:sp>
            <p:nvSpPr>
              <p:cNvPr id="8" name="Капля 7"/>
              <p:cNvSpPr/>
              <p:nvPr/>
            </p:nvSpPr>
            <p:spPr>
              <a:xfrm rot="4779732">
                <a:off x="740547" y="408230"/>
                <a:ext cx="1102881" cy="1547532"/>
              </a:xfrm>
              <a:prstGeom prst="teardrop">
                <a:avLst>
                  <a:gd name="adj" fmla="val 124104"/>
                </a:avLst>
              </a:prstGeom>
              <a:solidFill>
                <a:srgbClr val="7030A0"/>
              </a:solidFill>
              <a:ln w="76200">
                <a:solidFill>
                  <a:srgbClr val="99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" name="Капля 8"/>
              <p:cNvSpPr/>
              <p:nvPr/>
            </p:nvSpPr>
            <p:spPr>
              <a:xfrm rot="1812923">
                <a:off x="315507" y="1672616"/>
                <a:ext cx="1107500" cy="1552956"/>
              </a:xfrm>
              <a:prstGeom prst="teardrop">
                <a:avLst>
                  <a:gd name="adj" fmla="val 121132"/>
                </a:avLst>
              </a:prstGeom>
              <a:solidFill>
                <a:srgbClr val="0070C0"/>
              </a:solidFill>
              <a:ln w="7620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Капля 9"/>
              <p:cNvSpPr/>
              <p:nvPr/>
            </p:nvSpPr>
            <p:spPr>
              <a:xfrm rot="20090442">
                <a:off x="992863" y="2803882"/>
                <a:ext cx="1102554" cy="1552953"/>
              </a:xfrm>
              <a:prstGeom prst="teardrop">
                <a:avLst>
                  <a:gd name="adj" fmla="val 122981"/>
                </a:avLst>
              </a:prstGeom>
              <a:solidFill>
                <a:srgbClr val="00B0F0"/>
              </a:solidFill>
              <a:ln w="76200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Капля 10"/>
              <p:cNvSpPr/>
              <p:nvPr/>
            </p:nvSpPr>
            <p:spPr>
              <a:xfrm rot="10239794">
                <a:off x="3474850" y="577844"/>
                <a:ext cx="1107500" cy="1552956"/>
              </a:xfrm>
              <a:prstGeom prst="teardrop">
                <a:avLst>
                  <a:gd name="adj" fmla="val 118431"/>
                </a:avLst>
              </a:prstGeom>
              <a:solidFill>
                <a:srgbClr val="FFC000"/>
              </a:solidFill>
              <a:ln w="762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Капля 11"/>
              <p:cNvSpPr/>
              <p:nvPr/>
            </p:nvSpPr>
            <p:spPr>
              <a:xfrm rot="13872796">
                <a:off x="3969551" y="1997232"/>
                <a:ext cx="1106935" cy="1552478"/>
              </a:xfrm>
              <a:prstGeom prst="teardrop">
                <a:avLst>
                  <a:gd name="adj" fmla="val 115898"/>
                </a:avLst>
              </a:prstGeom>
              <a:solidFill>
                <a:srgbClr val="FFFF00"/>
              </a:solidFill>
              <a:ln w="76200"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Капля 12"/>
              <p:cNvSpPr/>
              <p:nvPr/>
            </p:nvSpPr>
            <p:spPr>
              <a:xfrm rot="16613713">
                <a:off x="2587649" y="2993606"/>
                <a:ext cx="1106935" cy="1587085"/>
              </a:xfrm>
              <a:prstGeom prst="teardrop">
                <a:avLst>
                  <a:gd name="adj" fmla="val 130827"/>
                </a:avLst>
              </a:prstGeom>
              <a:solidFill>
                <a:srgbClr val="00B050"/>
              </a:solidFill>
              <a:ln w="762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4" name="Picture 8" descr="I:\Шаблоны1\6c8506babf399044b9d4a1788e36e65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1428" t="5714" r="11428" b="27143"/>
              <a:stretch>
                <a:fillRect/>
              </a:stretch>
            </p:blipFill>
            <p:spPr bwMode="auto">
              <a:xfrm>
                <a:off x="1500166" y="1357298"/>
                <a:ext cx="2279962" cy="1868302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</p:spPr>
          </p:pic>
        </p:grp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CD6C65-2486-48F8-8D2D-254C849CE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326"/>
            <a:ext cx="10515600" cy="48456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идеи проекта;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Разработка проекта;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Обсуждение идеи проекта с родителями воспитанников, с целью активного включения  их в процессе реализации проекта;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Сбор информации родителей с детьми о журнале  «Мурзилка 5. Поиск партнеров.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990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3C17920-A48A-476A-AF1D-8667A058F482}"/>
              </a:ext>
            </a:extLst>
          </p:cNvPr>
          <p:cNvSpPr/>
          <p:nvPr/>
        </p:nvSpPr>
        <p:spPr>
          <a:xfrm>
            <a:off x="2422186" y="971917"/>
            <a:ext cx="8394971" cy="3253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этап: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Запуск проекта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266018" y="149639"/>
            <a:ext cx="1465128" cy="1501608"/>
            <a:chOff x="315507" y="269685"/>
            <a:chExt cx="4983751" cy="4087150"/>
          </a:xfrm>
        </p:grpSpPr>
        <p:sp>
          <p:nvSpPr>
            <p:cNvPr id="6" name="Капля 5"/>
            <p:cNvSpPr/>
            <p:nvPr/>
          </p:nvSpPr>
          <p:spPr>
            <a:xfrm rot="6852695">
              <a:off x="2095703" y="46915"/>
              <a:ext cx="1106937" cy="1552478"/>
            </a:xfrm>
            <a:prstGeom prst="teardrop">
              <a:avLst>
                <a:gd name="adj" fmla="val 129264"/>
              </a:avLst>
            </a:prstGeom>
            <a:solidFill>
              <a:srgbClr val="FF0000"/>
            </a:solidFill>
            <a:ln w="762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grpSp>
          <p:nvGrpSpPr>
            <p:cNvPr id="7" name="Группа 9"/>
            <p:cNvGrpSpPr>
              <a:grpSpLocks/>
            </p:cNvGrpSpPr>
            <p:nvPr/>
          </p:nvGrpSpPr>
          <p:grpSpPr bwMode="auto">
            <a:xfrm>
              <a:off x="315507" y="577844"/>
              <a:ext cx="4983751" cy="3778991"/>
              <a:chOff x="315507" y="577844"/>
              <a:chExt cx="4983751" cy="3778991"/>
            </a:xfrm>
          </p:grpSpPr>
          <p:sp>
            <p:nvSpPr>
              <p:cNvPr id="8" name="Капля 7"/>
              <p:cNvSpPr/>
              <p:nvPr/>
            </p:nvSpPr>
            <p:spPr>
              <a:xfrm rot="4779732">
                <a:off x="740547" y="408230"/>
                <a:ext cx="1102881" cy="1547532"/>
              </a:xfrm>
              <a:prstGeom prst="teardrop">
                <a:avLst>
                  <a:gd name="adj" fmla="val 124104"/>
                </a:avLst>
              </a:prstGeom>
              <a:solidFill>
                <a:srgbClr val="7030A0"/>
              </a:solidFill>
              <a:ln w="76200">
                <a:solidFill>
                  <a:srgbClr val="99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" name="Капля 8"/>
              <p:cNvSpPr/>
              <p:nvPr/>
            </p:nvSpPr>
            <p:spPr>
              <a:xfrm rot="1812923">
                <a:off x="315507" y="1672616"/>
                <a:ext cx="1107500" cy="1552956"/>
              </a:xfrm>
              <a:prstGeom prst="teardrop">
                <a:avLst>
                  <a:gd name="adj" fmla="val 121132"/>
                </a:avLst>
              </a:prstGeom>
              <a:solidFill>
                <a:srgbClr val="0070C0"/>
              </a:solidFill>
              <a:ln w="7620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Капля 9"/>
              <p:cNvSpPr/>
              <p:nvPr/>
            </p:nvSpPr>
            <p:spPr>
              <a:xfrm rot="20090442">
                <a:off x="992863" y="2803882"/>
                <a:ext cx="1102554" cy="1552953"/>
              </a:xfrm>
              <a:prstGeom prst="teardrop">
                <a:avLst>
                  <a:gd name="adj" fmla="val 122981"/>
                </a:avLst>
              </a:prstGeom>
              <a:solidFill>
                <a:srgbClr val="00B0F0"/>
              </a:solidFill>
              <a:ln w="76200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Капля 10"/>
              <p:cNvSpPr/>
              <p:nvPr/>
            </p:nvSpPr>
            <p:spPr>
              <a:xfrm rot="10239794">
                <a:off x="3474850" y="577844"/>
                <a:ext cx="1107500" cy="1552956"/>
              </a:xfrm>
              <a:prstGeom prst="teardrop">
                <a:avLst>
                  <a:gd name="adj" fmla="val 118431"/>
                </a:avLst>
              </a:prstGeom>
              <a:solidFill>
                <a:srgbClr val="FFC000"/>
              </a:solidFill>
              <a:ln w="762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Капля 11"/>
              <p:cNvSpPr/>
              <p:nvPr/>
            </p:nvSpPr>
            <p:spPr>
              <a:xfrm rot="13872796">
                <a:off x="3969551" y="1997232"/>
                <a:ext cx="1106935" cy="1552478"/>
              </a:xfrm>
              <a:prstGeom prst="teardrop">
                <a:avLst>
                  <a:gd name="adj" fmla="val 115898"/>
                </a:avLst>
              </a:prstGeom>
              <a:solidFill>
                <a:srgbClr val="FFFF00"/>
              </a:solidFill>
              <a:ln w="76200"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Капля 12"/>
              <p:cNvSpPr/>
              <p:nvPr/>
            </p:nvSpPr>
            <p:spPr>
              <a:xfrm rot="16613713">
                <a:off x="2587649" y="2993606"/>
                <a:ext cx="1106935" cy="1587085"/>
              </a:xfrm>
              <a:prstGeom prst="teardrop">
                <a:avLst>
                  <a:gd name="adj" fmla="val 130827"/>
                </a:avLst>
              </a:prstGeom>
              <a:solidFill>
                <a:srgbClr val="00B050"/>
              </a:solidFill>
              <a:ln w="762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4" name="Picture 8" descr="I:\Шаблоны1\6c8506babf399044b9d4a1788e36e65e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1428" t="5714" r="11428" b="27143"/>
              <a:stretch>
                <a:fillRect/>
              </a:stretch>
            </p:blipFill>
            <p:spPr bwMode="auto">
              <a:xfrm>
                <a:off x="1500166" y="1357298"/>
                <a:ext cx="2279962" cy="1868302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</p:spPr>
          </p:pic>
        </p:grp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AE8CCC1-A259-47B8-A130-5F97F0AC2C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7362" y="2649954"/>
            <a:ext cx="2595259" cy="194644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52B8736-B102-4D56-AE7F-B12103CBE5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2102" y="2649954"/>
            <a:ext cx="3623119" cy="19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189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49807B-5965-43DF-ABEC-3FDA42C3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Развлечение «Как появились профессии»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950D7A-C4F1-43AC-8AFE-017C35DB26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8135" y="1612392"/>
            <a:ext cx="3365729" cy="18949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D3807C8-5AF3-4FC3-A382-6878616237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559" y="1394479"/>
            <a:ext cx="2817090" cy="21128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8A9C0E4-C1B5-4FD0-A891-17A2B793E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1200" y="3931920"/>
            <a:ext cx="1789175" cy="238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0555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4C3071-F125-4CAE-AB6C-12F5F7CB5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7B253C-3E0E-4B95-98C8-A6B79E70D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728" y="1428798"/>
            <a:ext cx="2933630" cy="22002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C7857E2-6751-4482-A7D9-DE965B2A70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9754" y="1428799"/>
            <a:ext cx="3178999" cy="23842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5927F55-D3FD-493C-9B3E-3EFDC93B4E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0207" y="1410511"/>
            <a:ext cx="2809818" cy="370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0954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2A94874-828C-44AC-AA6A-429572DA2A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6583" y="368046"/>
            <a:ext cx="3008376" cy="22562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2C81190-E669-412D-8DDB-92F6C0155C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2076" y="368046"/>
            <a:ext cx="3008375" cy="22562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611E10B-1651-4C7E-B7FC-1052ED202C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9353" y="3172968"/>
            <a:ext cx="3358896" cy="251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79367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412</Words>
  <Application>Microsoft Office PowerPoint</Application>
  <PresentationFormat>Произвольный</PresentationFormat>
  <Paragraphs>54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Детско-родительский проект  «В мире профессий»</vt:lpstr>
      <vt:lpstr>Актуальность: Дошкольный возраст – сензитивный период в становлении личностных качеств, необходимых для овладения профессиями  (любознательность, целеустремленность, экспериментирование, умение договариваться, совместно решать общую задачу и др.) Проанализировали педагогические условия в учреждении по знакомству детей с профессиями увидели, что в основном в группах созданы условия, где дети знакомятся со стандартным набором профессий. У детей недостаточная информированность о разнообразии профессий. Нет расширенных знаний о современных профессиях, о профессиях своих родителей и людей учреждений города.  </vt:lpstr>
      <vt:lpstr>Слайд 3</vt:lpstr>
      <vt:lpstr>Слайд 4</vt:lpstr>
      <vt:lpstr>Слайд 5</vt:lpstr>
      <vt:lpstr>Слайд 6</vt:lpstr>
      <vt:lpstr> Развлечение «Как появились профессии»</vt:lpstr>
      <vt:lpstr>Мастер-классы</vt:lpstr>
      <vt:lpstr>Слайд 9</vt:lpstr>
      <vt:lpstr>Посещение рабочих мест</vt:lpstr>
      <vt:lpstr>Экскурсии в учреждения города</vt:lpstr>
      <vt:lpstr> Встреча с интересными людьми военных профессий</vt:lpstr>
      <vt:lpstr>Развлечение «Модный приговор»</vt:lpstr>
      <vt:lpstr>  Создание профориентационных центров:  </vt:lpstr>
      <vt:lpstr>Слайд 15</vt:lpstr>
      <vt:lpstr>Ожидаемые результаты:  </vt:lpstr>
      <vt:lpstr>Слайд 17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</dc:creator>
  <cp:lastModifiedBy>User</cp:lastModifiedBy>
  <cp:revision>164</cp:revision>
  <dcterms:created xsi:type="dcterms:W3CDTF">2024-01-18T14:28:01Z</dcterms:created>
  <dcterms:modified xsi:type="dcterms:W3CDTF">2025-02-27T07:44:06Z</dcterms:modified>
</cp:coreProperties>
</file>