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6" r:id="rId3"/>
    <p:sldId id="258" r:id="rId4"/>
    <p:sldId id="259" r:id="rId5"/>
    <p:sldId id="264" r:id="rId6"/>
    <p:sldId id="267" r:id="rId7"/>
    <p:sldId id="263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петр" initials="п" lastIdx="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49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672" y="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02C0C0-9BB4-4CD5-AC4F-1033FCADB6F3}" type="datetimeFigureOut">
              <a:rPr lang="ru-RU" smtClean="0"/>
              <a:pPr/>
              <a:t>04.02.2024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814502-EEE1-4B93-8687-59253BF67AA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01882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814502-EEE1-4B93-8687-59253BF67AA2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2A4CFB-EE45-4F70-A1C0-5851011630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876CC11-BE78-406A-8333-D9C54EEA29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D106539-C473-4D73-8C9A-F01333E63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5E607-3E45-413A-BCAA-65A97888FE83}" type="datetimeFigureOut">
              <a:rPr lang="ru-RU" smtClean="0"/>
              <a:pPr/>
              <a:t>04.02.2024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0AC5FB1-77BB-4E5C-BD44-8B1435143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01DB1EC-9133-4BFF-B58F-8FACFA882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97AEF-3570-4C43-AFB7-85593D909E7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9508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BFDE76-6F07-43DB-9E78-DCCF33967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75D6CD4-F552-45D8-BE9F-E11846C493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F21F16A-947D-4539-AA72-F2AC12682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5E607-3E45-413A-BCAA-65A97888FE83}" type="datetimeFigureOut">
              <a:rPr lang="ru-RU" smtClean="0"/>
              <a:pPr/>
              <a:t>04.02.2024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B19331B-5A24-4B24-BAF2-FC3619CC6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C248F37-1A32-4CB1-87AC-3240DEEAD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97AEF-3570-4C43-AFB7-85593D909E7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3263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6F66A404-8D06-4115-856A-F8C72BF91E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2905AE5-4E25-4DDA-B535-6D37D7D8CC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D0B7180-5B53-4C07-A9AA-EE4C93E1B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5E607-3E45-413A-BCAA-65A97888FE83}" type="datetimeFigureOut">
              <a:rPr lang="ru-RU" smtClean="0"/>
              <a:pPr/>
              <a:t>04.02.2024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B891D4F-9A8F-43D9-86BD-E1C8B9081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8319FCC-DBDA-4D0C-9311-3E42F0DC2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97AEF-3570-4C43-AFB7-85593D909E7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1071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29D99C-C824-4445-883E-9050C14E3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5A741AF-3DEB-489F-AF88-3F0D342D03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7F41729-87D5-400A-8BBB-BD7FAE65D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5E607-3E45-413A-BCAA-65A97888FE83}" type="datetimeFigureOut">
              <a:rPr lang="ru-RU" smtClean="0"/>
              <a:pPr/>
              <a:t>04.02.2024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9972021-44A4-4878-8218-EE3ED67E5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2F34C66-921C-48EC-9C29-04DC9BDF2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97AEF-3570-4C43-AFB7-85593D909E7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3653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C38D22-BE4E-4CDC-B381-796EEDDA7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0D18863-09A1-4BF4-8A75-DD108EE0B8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30C0D21-F425-42AF-95E9-C8B2EBAA2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5E607-3E45-413A-BCAA-65A97888FE83}" type="datetimeFigureOut">
              <a:rPr lang="ru-RU" smtClean="0"/>
              <a:pPr/>
              <a:t>04.02.2024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6A1E567-9D52-45A7-9098-2B244D7E9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7347825-D518-42A9-A057-25245BA77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97AEF-3570-4C43-AFB7-85593D909E7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0770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CB87E5-830B-4024-8B5A-3F9553AAD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CEED8AC-F641-46CD-9EFF-2B72DEFF94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7E5D71A-1DEC-4F4E-8D0B-18182EA263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EB8A344-9470-4ACC-BFDE-2E1F4478E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5E607-3E45-413A-BCAA-65A97888FE83}" type="datetimeFigureOut">
              <a:rPr lang="ru-RU" smtClean="0"/>
              <a:pPr/>
              <a:t>04.02.2024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663A378-210A-43B5-A563-19CC99DF5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F7A7748-157D-4B0A-B264-22F80E387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97AEF-3570-4C43-AFB7-85593D909E7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3513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B4EED3-52AF-48CB-92AB-C25F3FBBA1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14D97D3-704E-449F-A5BB-464248CB80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0ACFFC3-0794-404D-BAFF-89F787157C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0BD2A8A3-6F3F-49FE-A802-4AA4400D71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D760D98-9007-4981-A12A-C6FBB543A4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1E87B84-87E2-4E9C-B43B-88C6A9F2F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5E607-3E45-413A-BCAA-65A97888FE83}" type="datetimeFigureOut">
              <a:rPr lang="ru-RU" smtClean="0"/>
              <a:pPr/>
              <a:t>04.02.2024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4C042C9-3C8B-495A-9BC5-F2A57A97B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A736CF63-0A02-4BA9-8C70-9084B594C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97AEF-3570-4C43-AFB7-85593D909E7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6559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8E0373-CA69-4D35-8FFF-4563463FD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9CCB186-4E93-4B84-924D-C3FE70A84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5E607-3E45-413A-BCAA-65A97888FE83}" type="datetimeFigureOut">
              <a:rPr lang="ru-RU" smtClean="0"/>
              <a:pPr/>
              <a:t>04.02.2024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4EE086C-95B7-4B8F-9841-3CE0E7EE5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D9D5358-8EE0-4E76-9051-405EA4DF4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97AEF-3570-4C43-AFB7-85593D909E7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6961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E2355F2-A0FC-4174-B703-DFA3FF2240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5E607-3E45-413A-BCAA-65A97888FE83}" type="datetimeFigureOut">
              <a:rPr lang="ru-RU" smtClean="0"/>
              <a:pPr/>
              <a:t>04.02.2024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F65A41F-D2CB-4380-89AE-433659B0F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9F058AE-E95C-41BE-B0DF-FBA307C28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97AEF-3570-4C43-AFB7-85593D909E7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579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3B5CE2-2B77-4A50-9E81-AA8BF0A5E1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AD8E54D-CE1C-4D8B-BDA7-E065450C1C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46C1CA6-8DDA-489F-8E75-977CB9BD0C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99C7012-C6FA-4EAC-AE6B-EAAB63796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5E607-3E45-413A-BCAA-65A97888FE83}" type="datetimeFigureOut">
              <a:rPr lang="ru-RU" smtClean="0"/>
              <a:pPr/>
              <a:t>04.02.2024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8513BCA-E82E-444E-9473-6E4387F59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38BA2D3-D224-43EF-81B5-D44723FB4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97AEF-3570-4C43-AFB7-85593D909E7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9935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5E9909-D153-43C6-B939-BAF625821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3CEE8D48-6796-46F2-A4F9-EEB0637D54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28D547A-ABF0-4BA6-8FE0-D8D0E918D3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3194F08-84D4-4BCE-977C-22B118678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5E607-3E45-413A-BCAA-65A97888FE83}" type="datetimeFigureOut">
              <a:rPr lang="ru-RU" smtClean="0"/>
              <a:pPr/>
              <a:t>04.02.2024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8ABF230-AEAA-4592-A4DC-4AD2ED723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C15A4BA-5FBB-4628-BB9C-3D737E332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97AEF-3570-4C43-AFB7-85593D909E7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7866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A0AD76-EDDE-4FC9-9496-FB454BC184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335941F-4E29-4D45-AF71-FD0B030471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42BC157-ADF9-464C-AD8B-E40CE187FA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F5E607-3E45-413A-BCAA-65A97888FE83}" type="datetimeFigureOut">
              <a:rPr lang="ru-RU" smtClean="0"/>
              <a:pPr/>
              <a:t>04.02.2024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5D232DC-D67F-4633-A97C-CCF23829B7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B08A3BC-D57D-405E-878E-537F3742BF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97AEF-3570-4C43-AFB7-85593D909E7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190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B326DCE-4E00-4B3B-9D55-0E0A568130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" y="-135167"/>
            <a:ext cx="13707524" cy="8275320"/>
          </a:xfrm>
          <a:prstGeom prst="rect">
            <a:avLst/>
          </a:prstGeom>
          <a:scene3d>
            <a:camera prst="orthographicFront">
              <a:rot lat="0" lon="21299999" rev="0"/>
            </a:camera>
            <a:lightRig rig="threePt" dir="t"/>
          </a:scene3d>
          <a:sp3d>
            <a:bevelT w="25400" h="88900"/>
            <a:bevelB w="12700" h="63500"/>
          </a:sp3d>
        </p:spPr>
      </p:pic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2A4F6F4E-0E29-4EBD-87D7-C7F8D43588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5318" y="1098667"/>
            <a:ext cx="10515600" cy="2660651"/>
          </a:xfrm>
        </p:spPr>
        <p:txBody>
          <a:bodyPr>
            <a:normAutofit/>
          </a:bodyPr>
          <a:lstStyle/>
          <a:p>
            <a:pPr algn="ctr"/>
            <a:br>
              <a:rPr lang="ru-RU" dirty="0"/>
            </a:br>
            <a:r>
              <a:rPr lang="ru-RU" b="1" dirty="0">
                <a:solidFill>
                  <a:srgbClr val="7030A0"/>
                </a:solidFill>
              </a:rPr>
              <a:t>Создание мультимедийных игр в работе ДОУ</a:t>
            </a:r>
            <a:endParaRPr lang="ru-RU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CB13C54F-45D9-4F93-A0F2-3FF48F2886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08634" y="4197350"/>
            <a:ext cx="8061960" cy="2660650"/>
          </a:xfrm>
        </p:spPr>
        <p:txBody>
          <a:bodyPr>
            <a:normAutofit/>
          </a:bodyPr>
          <a:lstStyle/>
          <a:p>
            <a:pPr algn="r"/>
            <a:endParaRPr lang="ru-RU" sz="2000" dirty="0"/>
          </a:p>
          <a:p>
            <a:pPr algn="r"/>
            <a:endParaRPr lang="ru-RU" sz="2000" dirty="0"/>
          </a:p>
          <a:p>
            <a:pPr algn="r"/>
            <a:endParaRPr lang="ru-RU" sz="2000" dirty="0"/>
          </a:p>
          <a:p>
            <a:pPr algn="r"/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 МАДОУ ДСКН №1</a:t>
            </a:r>
          </a:p>
          <a:p>
            <a:pPr algn="r"/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Сосновоборска</a:t>
            </a:r>
          </a:p>
          <a:p>
            <a:pPr algn="r"/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Журавель Ольга Владиславовна </a:t>
            </a:r>
          </a:p>
        </p:txBody>
      </p:sp>
      <p:grpSp>
        <p:nvGrpSpPr>
          <p:cNvPr id="8" name="Группа 7"/>
          <p:cNvGrpSpPr>
            <a:grpSpLocks/>
          </p:cNvGrpSpPr>
          <p:nvPr/>
        </p:nvGrpSpPr>
        <p:grpSpPr bwMode="auto">
          <a:xfrm>
            <a:off x="337038" y="131883"/>
            <a:ext cx="1600199" cy="1600201"/>
            <a:chOff x="315507" y="269685"/>
            <a:chExt cx="4983751" cy="4087150"/>
          </a:xfrm>
        </p:grpSpPr>
        <p:sp>
          <p:nvSpPr>
            <p:cNvPr id="9" name="Капля 8"/>
            <p:cNvSpPr/>
            <p:nvPr/>
          </p:nvSpPr>
          <p:spPr>
            <a:xfrm rot="6852695">
              <a:off x="2095703" y="46915"/>
              <a:ext cx="1106937" cy="1552478"/>
            </a:xfrm>
            <a:prstGeom prst="teardrop">
              <a:avLst>
                <a:gd name="adj" fmla="val 129264"/>
              </a:avLst>
            </a:prstGeom>
            <a:solidFill>
              <a:srgbClr val="FF0000"/>
            </a:solidFill>
            <a:ln w="76200"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ru-RU"/>
            </a:p>
          </p:txBody>
        </p:sp>
        <p:grpSp>
          <p:nvGrpSpPr>
            <p:cNvPr id="10" name="Группа 9"/>
            <p:cNvGrpSpPr>
              <a:grpSpLocks/>
            </p:cNvGrpSpPr>
            <p:nvPr/>
          </p:nvGrpSpPr>
          <p:grpSpPr bwMode="auto">
            <a:xfrm>
              <a:off x="315507" y="577844"/>
              <a:ext cx="4983751" cy="3778991"/>
              <a:chOff x="315507" y="577844"/>
              <a:chExt cx="4983751" cy="3778991"/>
            </a:xfrm>
          </p:grpSpPr>
          <p:sp>
            <p:nvSpPr>
              <p:cNvPr id="11" name="Капля 10"/>
              <p:cNvSpPr/>
              <p:nvPr/>
            </p:nvSpPr>
            <p:spPr>
              <a:xfrm rot="4779732">
                <a:off x="740547" y="408230"/>
                <a:ext cx="1102881" cy="1547532"/>
              </a:xfrm>
              <a:prstGeom prst="teardrop">
                <a:avLst>
                  <a:gd name="adj" fmla="val 124104"/>
                </a:avLst>
              </a:prstGeom>
              <a:solidFill>
                <a:srgbClr val="7030A0"/>
              </a:solidFill>
              <a:ln w="76200">
                <a:solidFill>
                  <a:srgbClr val="99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12" name="Капля 11"/>
              <p:cNvSpPr/>
              <p:nvPr/>
            </p:nvSpPr>
            <p:spPr>
              <a:xfrm rot="1812923">
                <a:off x="315507" y="1672616"/>
                <a:ext cx="1107500" cy="1552956"/>
              </a:xfrm>
              <a:prstGeom prst="teardrop">
                <a:avLst>
                  <a:gd name="adj" fmla="val 121132"/>
                </a:avLst>
              </a:prstGeom>
              <a:solidFill>
                <a:srgbClr val="0070C0"/>
              </a:solidFill>
              <a:ln w="76200">
                <a:solidFill>
                  <a:srgbClr val="3333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13" name="Капля 12"/>
              <p:cNvSpPr/>
              <p:nvPr/>
            </p:nvSpPr>
            <p:spPr>
              <a:xfrm rot="20090442">
                <a:off x="992863" y="2803882"/>
                <a:ext cx="1102554" cy="1552953"/>
              </a:xfrm>
              <a:prstGeom prst="teardrop">
                <a:avLst>
                  <a:gd name="adj" fmla="val 122981"/>
                </a:avLst>
              </a:prstGeom>
              <a:solidFill>
                <a:srgbClr val="00B0F0"/>
              </a:solidFill>
              <a:ln w="76200">
                <a:solidFill>
                  <a:srgbClr val="0099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14" name="Капля 13"/>
              <p:cNvSpPr/>
              <p:nvPr/>
            </p:nvSpPr>
            <p:spPr>
              <a:xfrm rot="10239794">
                <a:off x="3474850" y="577844"/>
                <a:ext cx="1107500" cy="1552956"/>
              </a:xfrm>
              <a:prstGeom prst="teardrop">
                <a:avLst>
                  <a:gd name="adj" fmla="val 118431"/>
                </a:avLst>
              </a:prstGeom>
              <a:solidFill>
                <a:srgbClr val="FFC000"/>
              </a:solidFill>
              <a:ln w="76200">
                <a:solidFill>
                  <a:srgbClr val="FF6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15" name="Капля 14"/>
              <p:cNvSpPr/>
              <p:nvPr/>
            </p:nvSpPr>
            <p:spPr>
              <a:xfrm rot="13872796">
                <a:off x="3969551" y="1997232"/>
                <a:ext cx="1106935" cy="1552478"/>
              </a:xfrm>
              <a:prstGeom prst="teardrop">
                <a:avLst>
                  <a:gd name="adj" fmla="val 115898"/>
                </a:avLst>
              </a:prstGeom>
              <a:solidFill>
                <a:srgbClr val="FFFF00"/>
              </a:solidFill>
              <a:ln w="76200">
                <a:solidFill>
                  <a:srgbClr val="FFCC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16" name="Капля 15"/>
              <p:cNvSpPr/>
              <p:nvPr/>
            </p:nvSpPr>
            <p:spPr>
              <a:xfrm rot="16613713">
                <a:off x="2587649" y="2993606"/>
                <a:ext cx="1106935" cy="1587085"/>
              </a:xfrm>
              <a:prstGeom prst="teardrop">
                <a:avLst>
                  <a:gd name="adj" fmla="val 130827"/>
                </a:avLst>
              </a:prstGeom>
              <a:solidFill>
                <a:srgbClr val="00B050"/>
              </a:solidFill>
              <a:ln w="76200">
                <a:solidFill>
                  <a:srgbClr val="0099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ru-RU"/>
              </a:p>
            </p:txBody>
          </p:sp>
          <p:pic>
            <p:nvPicPr>
              <p:cNvPr id="17" name="Picture 8" descr="I:\Шаблоны1\6c8506babf399044b9d4a1788e36e65e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 l="11428" t="5714" r="11428" b="27143"/>
              <a:stretch>
                <a:fillRect/>
              </a:stretch>
            </p:blipFill>
            <p:spPr bwMode="auto">
              <a:xfrm>
                <a:off x="1500166" y="1357298"/>
                <a:ext cx="2279962" cy="1868302"/>
              </a:xfrm>
              <a:prstGeom prst="ellipse">
                <a:avLst/>
              </a:prstGeom>
              <a:noFill/>
              <a:ln w="76200">
                <a:solidFill>
                  <a:srgbClr val="FFFF00"/>
                </a:solidFill>
              </a:ln>
            </p:spPr>
          </p:pic>
        </p:grpSp>
      </p:grp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ACB9FC2-C928-4222-8988-77B595DBB87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3313" b="94724" l="4808" r="96429">
                        <a14:foregroundMark x1="93544" y1="48098" x2="97665" y2="28589"/>
                        <a14:foregroundMark x1="97665" y1="28589" x2="87637" y2="10675"/>
                        <a14:foregroundMark x1="87637" y1="10675" x2="69231" y2="245"/>
                        <a14:foregroundMark x1="69231" y1="245" x2="47665" y2="3313"/>
                        <a14:foregroundMark x1="47665" y1="3313" x2="45467" y2="8834"/>
                        <a14:foregroundMark x1="95604" y1="20736" x2="93956" y2="49571"/>
                        <a14:foregroundMark x1="9341" y1="81472" x2="8929" y2="90675"/>
                        <a14:foregroundMark x1="4808" y1="86258" x2="15522" y2="94724"/>
                        <a14:foregroundMark x1="35440" y1="90675" x2="35440" y2="90675"/>
                        <a14:foregroundMark x1="62775" y1="26258" x2="62775" y2="26258"/>
                        <a14:foregroundMark x1="83516" y1="22945" x2="72253" y2="5767"/>
                        <a14:foregroundMark x1="72253" y1="5767" x2="50824" y2="6626"/>
                        <a14:foregroundMark x1="68681" y1="6626" x2="68681" y2="6258"/>
                        <a14:foregroundMark x1="69505" y1="5521" x2="46841" y2="10429"/>
                        <a14:foregroundMark x1="46841" y1="10429" x2="35027" y2="27853"/>
                        <a14:foregroundMark x1="35027" y1="27853" x2="41346" y2="47239"/>
                        <a14:foregroundMark x1="41346" y1="47239" x2="47940" y2="54356"/>
                        <a14:foregroundMark x1="79808" y1="9202" x2="79808" y2="9202"/>
                        <a14:foregroundMark x1="71978" y1="5153" x2="89835" y2="18650"/>
                        <a14:foregroundMark x1="89835" y1="18650" x2="70742" y2="8712"/>
                        <a14:foregroundMark x1="70742" y1="8712" x2="48077" y2="10798"/>
                        <a14:foregroundMark x1="48077" y1="10798" x2="69780" y2="9448"/>
                        <a14:foregroundMark x1="69780" y1="9448" x2="46291" y2="12638"/>
                        <a14:foregroundMark x1="46291" y1="12638" x2="40797" y2="31411"/>
                        <a14:foregroundMark x1="40797" y1="31411" x2="55220" y2="16442"/>
                        <a14:foregroundMark x1="55220" y1="16442" x2="96154" y2="18282"/>
                        <a14:foregroundMark x1="96154" y1="18282" x2="81868" y2="15460"/>
                        <a14:foregroundMark x1="72390" y1="27362" x2="72390" y2="27362"/>
                        <a14:foregroundMark x1="70330" y1="15460" x2="50687" y2="24049"/>
                        <a14:foregroundMark x1="50687" y1="24049" x2="39973" y2="41840"/>
                        <a14:foregroundMark x1="39973" y1="41840" x2="47115" y2="22454"/>
                        <a14:foregroundMark x1="47115" y1="22454" x2="67857" y2="15828"/>
                        <a14:foregroundMark x1="67857" y1="15828" x2="49588" y2="26748"/>
                        <a14:foregroundMark x1="49588" y1="26748" x2="46291" y2="46258"/>
                        <a14:foregroundMark x1="46291" y1="46258" x2="64835" y2="58160"/>
                        <a14:foregroundMark x1="64835" y1="58160" x2="86401" y2="50061"/>
                        <a14:foregroundMark x1="86401" y1="50061" x2="96429" y2="31779"/>
                        <a14:foregroundMark x1="96429" y1="31779" x2="75687" y2="21104"/>
                        <a14:foregroundMark x1="75687" y1="21104" x2="53159" y2="31166"/>
                        <a14:foregroundMark x1="53159" y1="31166" x2="61264" y2="51288"/>
                        <a14:foregroundMark x1="61264" y1="51288" x2="52747" y2="28957"/>
                        <a14:foregroundMark x1="52747" y1="28957" x2="58379" y2="50552"/>
                        <a14:foregroundMark x1="58379" y1="50552" x2="64835" y2="27239"/>
                        <a14:foregroundMark x1="64835" y1="27239" x2="58242" y2="45767"/>
                        <a14:foregroundMark x1="58242" y1="45767" x2="63187" y2="23190"/>
                        <a14:foregroundMark x1="63187" y1="23190" x2="60852" y2="44540"/>
                        <a14:foregroundMark x1="60852" y1="44540" x2="60440" y2="24294"/>
                        <a14:foregroundMark x1="60440" y1="24294" x2="58929" y2="60245"/>
                        <a14:foregroundMark x1="58929" y1="60245" x2="61951" y2="38896"/>
                        <a14:foregroundMark x1="61951" y1="38896" x2="61951" y2="40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441" y="3923975"/>
            <a:ext cx="2205331" cy="2468880"/>
          </a:xfrm>
          <a:prstGeom prst="rect">
            <a:avLst/>
          </a:prstGeom>
        </p:spPr>
      </p:pic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89AA09FD-1457-48AE-99B6-9E73E620C8B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9458" y="4002493"/>
            <a:ext cx="1081798" cy="917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201285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A538FE-BC47-4123-A17E-BD0E60ACF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724" y="964215"/>
            <a:ext cx="10515600" cy="3781206"/>
          </a:xfrm>
        </p:spPr>
        <p:txBody>
          <a:bodyPr/>
          <a:lstStyle/>
          <a:p>
            <a:endParaRPr lang="ru-RU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F15F4A6-AAF1-4DDC-9562-7C245DB5FC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47"/>
            <a:ext cx="12192000" cy="6854653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76A09C73-0F45-4404-B5A5-85394FCC8BE7}"/>
              </a:ext>
            </a:extLst>
          </p:cNvPr>
          <p:cNvSpPr/>
          <p:nvPr/>
        </p:nvSpPr>
        <p:spPr>
          <a:xfrm>
            <a:off x="434548" y="1102578"/>
            <a:ext cx="841649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Актуальность:</a:t>
            </a:r>
          </a:p>
          <a:p>
            <a:b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Одним из требований к педагогической деятельности является внедрение информационно – коммуникационных технологий в </a:t>
            </a:r>
            <a:r>
              <a:rPr lang="ru-RU" sz="2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воспитательно</a:t>
            </a:r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образовательном процессе. </a:t>
            </a:r>
          </a:p>
          <a:p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2.Использование ИКТ в образовательном процессе повышает интерес ребенка, его активность и мотивацию к деятельности.</a:t>
            </a:r>
          </a:p>
          <a:p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Применение интерактивных пособий в образовательном процессе является мощным обогащающим элементом развивающей предметной среды.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just"/>
            <a:b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rgbClr val="7030A0"/>
              </a:solidFill>
            </a:endParaRPr>
          </a:p>
        </p:txBody>
      </p:sp>
      <p:grpSp>
        <p:nvGrpSpPr>
          <p:cNvPr id="6" name="Группа 5"/>
          <p:cNvGrpSpPr>
            <a:grpSpLocks/>
          </p:cNvGrpSpPr>
          <p:nvPr/>
        </p:nvGrpSpPr>
        <p:grpSpPr bwMode="auto">
          <a:xfrm>
            <a:off x="337038" y="238416"/>
            <a:ext cx="1518395" cy="1474975"/>
            <a:chOff x="315507" y="269685"/>
            <a:chExt cx="4983751" cy="4087150"/>
          </a:xfrm>
        </p:grpSpPr>
        <p:sp>
          <p:nvSpPr>
            <p:cNvPr id="7" name="Капля 6"/>
            <p:cNvSpPr/>
            <p:nvPr/>
          </p:nvSpPr>
          <p:spPr>
            <a:xfrm rot="6852695">
              <a:off x="2095703" y="46915"/>
              <a:ext cx="1106937" cy="1552478"/>
            </a:xfrm>
            <a:prstGeom prst="teardrop">
              <a:avLst>
                <a:gd name="adj" fmla="val 129264"/>
              </a:avLst>
            </a:prstGeom>
            <a:solidFill>
              <a:srgbClr val="FF0000"/>
            </a:solidFill>
            <a:ln w="76200"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ru-RU"/>
            </a:p>
          </p:txBody>
        </p:sp>
        <p:grpSp>
          <p:nvGrpSpPr>
            <p:cNvPr id="8" name="Группа 9"/>
            <p:cNvGrpSpPr>
              <a:grpSpLocks/>
            </p:cNvGrpSpPr>
            <p:nvPr/>
          </p:nvGrpSpPr>
          <p:grpSpPr bwMode="auto">
            <a:xfrm>
              <a:off x="315507" y="577844"/>
              <a:ext cx="4983751" cy="3778991"/>
              <a:chOff x="315507" y="577844"/>
              <a:chExt cx="4983751" cy="3778991"/>
            </a:xfrm>
          </p:grpSpPr>
          <p:sp>
            <p:nvSpPr>
              <p:cNvPr id="9" name="Капля 8"/>
              <p:cNvSpPr/>
              <p:nvPr/>
            </p:nvSpPr>
            <p:spPr>
              <a:xfrm rot="4779732">
                <a:off x="740547" y="408230"/>
                <a:ext cx="1102881" cy="1547532"/>
              </a:xfrm>
              <a:prstGeom prst="teardrop">
                <a:avLst>
                  <a:gd name="adj" fmla="val 124104"/>
                </a:avLst>
              </a:prstGeom>
              <a:solidFill>
                <a:srgbClr val="7030A0"/>
              </a:solidFill>
              <a:ln w="76200">
                <a:solidFill>
                  <a:srgbClr val="99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10" name="Капля 9"/>
              <p:cNvSpPr/>
              <p:nvPr/>
            </p:nvSpPr>
            <p:spPr>
              <a:xfrm rot="1812923">
                <a:off x="315507" y="1672616"/>
                <a:ext cx="1107500" cy="1552956"/>
              </a:xfrm>
              <a:prstGeom prst="teardrop">
                <a:avLst>
                  <a:gd name="adj" fmla="val 121132"/>
                </a:avLst>
              </a:prstGeom>
              <a:solidFill>
                <a:srgbClr val="0070C0"/>
              </a:solidFill>
              <a:ln w="76200">
                <a:solidFill>
                  <a:srgbClr val="3333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11" name="Капля 10"/>
              <p:cNvSpPr/>
              <p:nvPr/>
            </p:nvSpPr>
            <p:spPr>
              <a:xfrm rot="20090442">
                <a:off x="992863" y="2803882"/>
                <a:ext cx="1102554" cy="1552953"/>
              </a:xfrm>
              <a:prstGeom prst="teardrop">
                <a:avLst>
                  <a:gd name="adj" fmla="val 122981"/>
                </a:avLst>
              </a:prstGeom>
              <a:solidFill>
                <a:srgbClr val="00B0F0"/>
              </a:solidFill>
              <a:ln w="76200">
                <a:solidFill>
                  <a:srgbClr val="0099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12" name="Капля 11"/>
              <p:cNvSpPr/>
              <p:nvPr/>
            </p:nvSpPr>
            <p:spPr>
              <a:xfrm rot="10239794">
                <a:off x="3474850" y="577844"/>
                <a:ext cx="1107500" cy="1552956"/>
              </a:xfrm>
              <a:prstGeom prst="teardrop">
                <a:avLst>
                  <a:gd name="adj" fmla="val 118431"/>
                </a:avLst>
              </a:prstGeom>
              <a:solidFill>
                <a:srgbClr val="FFC000"/>
              </a:solidFill>
              <a:ln w="76200">
                <a:solidFill>
                  <a:srgbClr val="FF6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13" name="Капля 12"/>
              <p:cNvSpPr/>
              <p:nvPr/>
            </p:nvSpPr>
            <p:spPr>
              <a:xfrm rot="13872796">
                <a:off x="3969551" y="1997232"/>
                <a:ext cx="1106935" cy="1552478"/>
              </a:xfrm>
              <a:prstGeom prst="teardrop">
                <a:avLst>
                  <a:gd name="adj" fmla="val 115898"/>
                </a:avLst>
              </a:prstGeom>
              <a:solidFill>
                <a:srgbClr val="FFFF00"/>
              </a:solidFill>
              <a:ln w="76200">
                <a:solidFill>
                  <a:srgbClr val="FFCC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14" name="Капля 13"/>
              <p:cNvSpPr/>
              <p:nvPr/>
            </p:nvSpPr>
            <p:spPr>
              <a:xfrm rot="16613713">
                <a:off x="2587649" y="2993606"/>
                <a:ext cx="1106935" cy="1587085"/>
              </a:xfrm>
              <a:prstGeom prst="teardrop">
                <a:avLst>
                  <a:gd name="adj" fmla="val 130827"/>
                </a:avLst>
              </a:prstGeom>
              <a:solidFill>
                <a:srgbClr val="00B050"/>
              </a:solidFill>
              <a:ln w="76200">
                <a:solidFill>
                  <a:srgbClr val="0099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ru-RU"/>
              </a:p>
            </p:txBody>
          </p:sp>
          <p:pic>
            <p:nvPicPr>
              <p:cNvPr id="15" name="Picture 8" descr="I:\Шаблоны1\6c8506babf399044b9d4a1788e36e65e.jp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 l="11428" t="5714" r="11428" b="27143"/>
              <a:stretch>
                <a:fillRect/>
              </a:stretch>
            </p:blipFill>
            <p:spPr bwMode="auto">
              <a:xfrm>
                <a:off x="1500166" y="1357298"/>
                <a:ext cx="2279962" cy="1868302"/>
              </a:xfrm>
              <a:prstGeom prst="ellipse">
                <a:avLst/>
              </a:prstGeom>
              <a:noFill/>
              <a:ln w="76200">
                <a:solidFill>
                  <a:srgbClr val="FFFF00"/>
                </a:solidFill>
              </a:ln>
            </p:spPr>
          </p:pic>
        </p:grpSp>
      </p:grpSp>
    </p:spTree>
    <p:extLst>
      <p:ext uri="{BB962C8B-B14F-4D97-AF65-F5344CB8AC3E}">
        <p14:creationId xmlns:p14="http://schemas.microsoft.com/office/powerpoint/2010/main" val="2719399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28AC0CDF-F740-41B2-ABE3-15D7ED2EFEB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28"/>
            <a:ext cx="12192000" cy="6857999"/>
          </a:xfr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0DE51B73-8D0F-4F88-B4B3-20C1B5987F27}"/>
              </a:ext>
            </a:extLst>
          </p:cNvPr>
          <p:cNvSpPr/>
          <p:nvPr/>
        </p:nvSpPr>
        <p:spPr>
          <a:xfrm>
            <a:off x="152400" y="1560341"/>
            <a:ext cx="8689675" cy="43381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ru-RU" sz="36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Цель:</a:t>
            </a:r>
          </a:p>
          <a:p>
            <a:pPr algn="ctr">
              <a:lnSpc>
                <a:spcPct val="107000"/>
              </a:lnSpc>
            </a:pPr>
            <a:r>
              <a:rPr lang="ru-RU" sz="3200" b="1" dirty="0">
                <a:solidFill>
                  <a:srgbClr val="7030A0"/>
                </a:solidFill>
              </a:rPr>
              <a:t>повышение профессионального мастерства воспитателей – участников мастер-класса в области овладения мультимедийной программы </a:t>
            </a:r>
            <a:r>
              <a:rPr lang="ru-RU" sz="3200" b="1" dirty="0" err="1">
                <a:solidFill>
                  <a:srgbClr val="7030A0"/>
                </a:solidFill>
              </a:rPr>
              <a:t>Microsoft</a:t>
            </a:r>
            <a:r>
              <a:rPr lang="ru-RU" sz="3200" b="1" dirty="0">
                <a:solidFill>
                  <a:srgbClr val="7030A0"/>
                </a:solidFill>
              </a:rPr>
              <a:t> </a:t>
            </a:r>
            <a:r>
              <a:rPr lang="ru-RU" sz="3200" b="1" dirty="0" err="1">
                <a:solidFill>
                  <a:srgbClr val="7030A0"/>
                </a:solidFill>
              </a:rPr>
              <a:t>Power</a:t>
            </a:r>
            <a:r>
              <a:rPr lang="ru-RU" sz="3200" b="1" dirty="0">
                <a:solidFill>
                  <a:srgbClr val="7030A0"/>
                </a:solidFill>
              </a:rPr>
              <a:t> </a:t>
            </a:r>
            <a:r>
              <a:rPr lang="ru-RU" sz="3200" b="1" dirty="0" err="1">
                <a:solidFill>
                  <a:srgbClr val="7030A0"/>
                </a:solidFill>
              </a:rPr>
              <a:t>Pоint</a:t>
            </a:r>
            <a:r>
              <a:rPr lang="ru-RU" sz="3200" b="1" dirty="0">
                <a:solidFill>
                  <a:srgbClr val="7030A0"/>
                </a:solidFill>
              </a:rPr>
              <a:t>  с поддержкой макроса </a:t>
            </a:r>
            <a:r>
              <a:rPr lang="en-US" sz="3200" b="1" dirty="0" err="1">
                <a:solidFill>
                  <a:srgbClr val="7030A0"/>
                </a:solidFill>
              </a:rPr>
              <a:t>DragAndDrop</a:t>
            </a:r>
            <a:endParaRPr lang="ru-RU" sz="3200" b="1" dirty="0">
              <a:solidFill>
                <a:srgbClr val="7030A0"/>
              </a:solidFill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endParaRPr lang="ru-RU" sz="3200" b="1" dirty="0">
              <a:solidFill>
                <a:srgbClr val="7030A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4" name="Группа 3"/>
          <p:cNvGrpSpPr>
            <a:grpSpLocks/>
          </p:cNvGrpSpPr>
          <p:nvPr/>
        </p:nvGrpSpPr>
        <p:grpSpPr bwMode="auto">
          <a:xfrm>
            <a:off x="337038" y="486990"/>
            <a:ext cx="1600199" cy="1600201"/>
            <a:chOff x="315507" y="269685"/>
            <a:chExt cx="4983751" cy="4087150"/>
          </a:xfrm>
        </p:grpSpPr>
        <p:sp>
          <p:nvSpPr>
            <p:cNvPr id="7" name="Капля 6"/>
            <p:cNvSpPr/>
            <p:nvPr/>
          </p:nvSpPr>
          <p:spPr>
            <a:xfrm rot="6852695">
              <a:off x="2095703" y="46915"/>
              <a:ext cx="1106937" cy="1552478"/>
            </a:xfrm>
            <a:prstGeom prst="teardrop">
              <a:avLst>
                <a:gd name="adj" fmla="val 129264"/>
              </a:avLst>
            </a:prstGeom>
            <a:solidFill>
              <a:srgbClr val="FF0000"/>
            </a:solidFill>
            <a:ln w="76200"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ru-RU"/>
            </a:p>
          </p:txBody>
        </p:sp>
        <p:grpSp>
          <p:nvGrpSpPr>
            <p:cNvPr id="8" name="Группа 9"/>
            <p:cNvGrpSpPr>
              <a:grpSpLocks/>
            </p:cNvGrpSpPr>
            <p:nvPr/>
          </p:nvGrpSpPr>
          <p:grpSpPr bwMode="auto">
            <a:xfrm>
              <a:off x="315507" y="577844"/>
              <a:ext cx="4983751" cy="3778991"/>
              <a:chOff x="315507" y="577844"/>
              <a:chExt cx="4983751" cy="3778991"/>
            </a:xfrm>
          </p:grpSpPr>
          <p:sp>
            <p:nvSpPr>
              <p:cNvPr id="9" name="Капля 8"/>
              <p:cNvSpPr/>
              <p:nvPr/>
            </p:nvSpPr>
            <p:spPr>
              <a:xfrm rot="4779732">
                <a:off x="740547" y="408230"/>
                <a:ext cx="1102881" cy="1547532"/>
              </a:xfrm>
              <a:prstGeom prst="teardrop">
                <a:avLst>
                  <a:gd name="adj" fmla="val 124104"/>
                </a:avLst>
              </a:prstGeom>
              <a:solidFill>
                <a:srgbClr val="7030A0"/>
              </a:solidFill>
              <a:ln w="76200">
                <a:solidFill>
                  <a:srgbClr val="99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10" name="Капля 9"/>
              <p:cNvSpPr/>
              <p:nvPr/>
            </p:nvSpPr>
            <p:spPr>
              <a:xfrm rot="1812923">
                <a:off x="315507" y="1672616"/>
                <a:ext cx="1107500" cy="1552956"/>
              </a:xfrm>
              <a:prstGeom prst="teardrop">
                <a:avLst>
                  <a:gd name="adj" fmla="val 121132"/>
                </a:avLst>
              </a:prstGeom>
              <a:solidFill>
                <a:srgbClr val="0070C0"/>
              </a:solidFill>
              <a:ln w="76200">
                <a:solidFill>
                  <a:srgbClr val="3333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11" name="Капля 10"/>
              <p:cNvSpPr/>
              <p:nvPr/>
            </p:nvSpPr>
            <p:spPr>
              <a:xfrm rot="20090442">
                <a:off x="992863" y="2803882"/>
                <a:ext cx="1102554" cy="1552953"/>
              </a:xfrm>
              <a:prstGeom prst="teardrop">
                <a:avLst>
                  <a:gd name="adj" fmla="val 122981"/>
                </a:avLst>
              </a:prstGeom>
              <a:solidFill>
                <a:srgbClr val="00B0F0"/>
              </a:solidFill>
              <a:ln w="76200">
                <a:solidFill>
                  <a:srgbClr val="0099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12" name="Капля 11"/>
              <p:cNvSpPr/>
              <p:nvPr/>
            </p:nvSpPr>
            <p:spPr>
              <a:xfrm rot="10239794">
                <a:off x="3474850" y="577844"/>
                <a:ext cx="1107500" cy="1552956"/>
              </a:xfrm>
              <a:prstGeom prst="teardrop">
                <a:avLst>
                  <a:gd name="adj" fmla="val 118431"/>
                </a:avLst>
              </a:prstGeom>
              <a:solidFill>
                <a:srgbClr val="FFC000"/>
              </a:solidFill>
              <a:ln w="76200">
                <a:solidFill>
                  <a:srgbClr val="FF6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13" name="Капля 12"/>
              <p:cNvSpPr/>
              <p:nvPr/>
            </p:nvSpPr>
            <p:spPr>
              <a:xfrm rot="13872796">
                <a:off x="3969551" y="1997232"/>
                <a:ext cx="1106935" cy="1552478"/>
              </a:xfrm>
              <a:prstGeom prst="teardrop">
                <a:avLst>
                  <a:gd name="adj" fmla="val 115898"/>
                </a:avLst>
              </a:prstGeom>
              <a:solidFill>
                <a:srgbClr val="FFFF00"/>
              </a:solidFill>
              <a:ln w="76200">
                <a:solidFill>
                  <a:srgbClr val="FFCC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14" name="Капля 13"/>
              <p:cNvSpPr/>
              <p:nvPr/>
            </p:nvSpPr>
            <p:spPr>
              <a:xfrm rot="16613713">
                <a:off x="2587649" y="2993606"/>
                <a:ext cx="1106935" cy="1587085"/>
              </a:xfrm>
              <a:prstGeom prst="teardrop">
                <a:avLst>
                  <a:gd name="adj" fmla="val 130827"/>
                </a:avLst>
              </a:prstGeom>
              <a:solidFill>
                <a:srgbClr val="00B050"/>
              </a:solidFill>
              <a:ln w="76200">
                <a:solidFill>
                  <a:srgbClr val="0099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ru-RU"/>
              </a:p>
            </p:txBody>
          </p:sp>
          <p:pic>
            <p:nvPicPr>
              <p:cNvPr id="15" name="Picture 8" descr="I:\Шаблоны1\6c8506babf399044b9d4a1788e36e65e.jp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 l="11428" t="5714" r="11428" b="27143"/>
              <a:stretch>
                <a:fillRect/>
              </a:stretch>
            </p:blipFill>
            <p:spPr bwMode="auto">
              <a:xfrm>
                <a:off x="1500166" y="1357298"/>
                <a:ext cx="2279962" cy="1868302"/>
              </a:xfrm>
              <a:prstGeom prst="ellipse">
                <a:avLst/>
              </a:prstGeom>
              <a:noFill/>
              <a:ln w="76200">
                <a:solidFill>
                  <a:srgbClr val="FFFF00"/>
                </a:solidFill>
              </a:ln>
            </p:spPr>
          </p:pic>
        </p:grpSp>
      </p:grpSp>
    </p:spTree>
    <p:extLst>
      <p:ext uri="{BB962C8B-B14F-4D97-AF65-F5344CB8AC3E}">
        <p14:creationId xmlns:p14="http://schemas.microsoft.com/office/powerpoint/2010/main" val="649578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Объект 6">
            <a:extLst>
              <a:ext uri="{FF2B5EF4-FFF2-40B4-BE49-F238E27FC236}">
                <a16:creationId xmlns:a16="http://schemas.microsoft.com/office/drawing/2014/main" id="{8B32C46B-1BC4-4923-9099-1FE59E24D35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434439" cy="6858000"/>
          </a:xfr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6956B981-D8AA-4C09-8439-68FA70735704}"/>
              </a:ext>
            </a:extLst>
          </p:cNvPr>
          <p:cNvSpPr/>
          <p:nvPr/>
        </p:nvSpPr>
        <p:spPr>
          <a:xfrm>
            <a:off x="861135" y="1406521"/>
            <a:ext cx="7418012" cy="44462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36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Задачи: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Знакомить слушателей с приемами работы в программе </a:t>
            </a:r>
            <a:r>
              <a:rPr lang="ru-RU" sz="2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Microsoft</a:t>
            </a:r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Power</a:t>
            </a:r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Point</a:t>
            </a:r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 поддержкой макроса </a:t>
            </a:r>
            <a:r>
              <a:rPr 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DragAndDrop</a:t>
            </a:r>
            <a:endParaRPr lang="ru-RU" sz="2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Формировать умения создавать мультимедийные игры.</a:t>
            </a:r>
          </a:p>
          <a:p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Стимулировать внедрение современных мультимедийных технологий в образовательно-воспитательный процесс педагогов.</a:t>
            </a:r>
          </a:p>
          <a:p>
            <a:r>
              <a:rPr lang="ru-RU" dirty="0"/>
              <a:t> 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4" name="Группа 3"/>
          <p:cNvGrpSpPr>
            <a:grpSpLocks/>
          </p:cNvGrpSpPr>
          <p:nvPr/>
        </p:nvGrpSpPr>
        <p:grpSpPr bwMode="auto">
          <a:xfrm>
            <a:off x="496836" y="229538"/>
            <a:ext cx="1600199" cy="1600201"/>
            <a:chOff x="315507" y="269685"/>
            <a:chExt cx="4983751" cy="4087150"/>
          </a:xfrm>
        </p:grpSpPr>
        <p:sp>
          <p:nvSpPr>
            <p:cNvPr id="5" name="Капля 4"/>
            <p:cNvSpPr/>
            <p:nvPr/>
          </p:nvSpPr>
          <p:spPr>
            <a:xfrm rot="6852695">
              <a:off x="2095703" y="46915"/>
              <a:ext cx="1106937" cy="1552478"/>
            </a:xfrm>
            <a:prstGeom prst="teardrop">
              <a:avLst>
                <a:gd name="adj" fmla="val 129264"/>
              </a:avLst>
            </a:prstGeom>
            <a:solidFill>
              <a:srgbClr val="FF0000"/>
            </a:solidFill>
            <a:ln w="76200"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ru-RU"/>
            </a:p>
          </p:txBody>
        </p:sp>
        <p:grpSp>
          <p:nvGrpSpPr>
            <p:cNvPr id="6" name="Группа 9"/>
            <p:cNvGrpSpPr>
              <a:grpSpLocks/>
            </p:cNvGrpSpPr>
            <p:nvPr/>
          </p:nvGrpSpPr>
          <p:grpSpPr bwMode="auto">
            <a:xfrm>
              <a:off x="315507" y="577844"/>
              <a:ext cx="4983751" cy="3778991"/>
              <a:chOff x="315507" y="577844"/>
              <a:chExt cx="4983751" cy="3778991"/>
            </a:xfrm>
          </p:grpSpPr>
          <p:sp>
            <p:nvSpPr>
              <p:cNvPr id="9" name="Капля 8"/>
              <p:cNvSpPr/>
              <p:nvPr/>
            </p:nvSpPr>
            <p:spPr>
              <a:xfrm rot="4779732">
                <a:off x="740547" y="408230"/>
                <a:ext cx="1102881" cy="1547532"/>
              </a:xfrm>
              <a:prstGeom prst="teardrop">
                <a:avLst>
                  <a:gd name="adj" fmla="val 124104"/>
                </a:avLst>
              </a:prstGeom>
              <a:solidFill>
                <a:srgbClr val="7030A0"/>
              </a:solidFill>
              <a:ln w="76200">
                <a:solidFill>
                  <a:srgbClr val="99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10" name="Капля 9"/>
              <p:cNvSpPr/>
              <p:nvPr/>
            </p:nvSpPr>
            <p:spPr>
              <a:xfrm rot="1812923">
                <a:off x="315507" y="1672616"/>
                <a:ext cx="1107500" cy="1552956"/>
              </a:xfrm>
              <a:prstGeom prst="teardrop">
                <a:avLst>
                  <a:gd name="adj" fmla="val 121132"/>
                </a:avLst>
              </a:prstGeom>
              <a:solidFill>
                <a:srgbClr val="0070C0"/>
              </a:solidFill>
              <a:ln w="76200">
                <a:solidFill>
                  <a:srgbClr val="3333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11" name="Капля 10"/>
              <p:cNvSpPr/>
              <p:nvPr/>
            </p:nvSpPr>
            <p:spPr>
              <a:xfrm rot="20090442">
                <a:off x="992863" y="2803882"/>
                <a:ext cx="1102554" cy="1552953"/>
              </a:xfrm>
              <a:prstGeom prst="teardrop">
                <a:avLst>
                  <a:gd name="adj" fmla="val 122981"/>
                </a:avLst>
              </a:prstGeom>
              <a:solidFill>
                <a:srgbClr val="00B0F0"/>
              </a:solidFill>
              <a:ln w="76200">
                <a:solidFill>
                  <a:srgbClr val="0099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12" name="Капля 11"/>
              <p:cNvSpPr/>
              <p:nvPr/>
            </p:nvSpPr>
            <p:spPr>
              <a:xfrm rot="10239794">
                <a:off x="3474850" y="577844"/>
                <a:ext cx="1107500" cy="1552956"/>
              </a:xfrm>
              <a:prstGeom prst="teardrop">
                <a:avLst>
                  <a:gd name="adj" fmla="val 118431"/>
                </a:avLst>
              </a:prstGeom>
              <a:solidFill>
                <a:srgbClr val="FFC000"/>
              </a:solidFill>
              <a:ln w="76200">
                <a:solidFill>
                  <a:srgbClr val="FF6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13" name="Капля 12"/>
              <p:cNvSpPr/>
              <p:nvPr/>
            </p:nvSpPr>
            <p:spPr>
              <a:xfrm rot="13872796">
                <a:off x="3969551" y="1997232"/>
                <a:ext cx="1106935" cy="1552478"/>
              </a:xfrm>
              <a:prstGeom prst="teardrop">
                <a:avLst>
                  <a:gd name="adj" fmla="val 115898"/>
                </a:avLst>
              </a:prstGeom>
              <a:solidFill>
                <a:srgbClr val="FFFF00"/>
              </a:solidFill>
              <a:ln w="76200">
                <a:solidFill>
                  <a:srgbClr val="FFCC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14" name="Капля 13"/>
              <p:cNvSpPr/>
              <p:nvPr/>
            </p:nvSpPr>
            <p:spPr>
              <a:xfrm rot="16613713">
                <a:off x="2587649" y="2993606"/>
                <a:ext cx="1106935" cy="1587085"/>
              </a:xfrm>
              <a:prstGeom prst="teardrop">
                <a:avLst>
                  <a:gd name="adj" fmla="val 130827"/>
                </a:avLst>
              </a:prstGeom>
              <a:solidFill>
                <a:srgbClr val="00B050"/>
              </a:solidFill>
              <a:ln w="76200">
                <a:solidFill>
                  <a:srgbClr val="0099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ru-RU"/>
              </a:p>
            </p:txBody>
          </p:sp>
          <p:pic>
            <p:nvPicPr>
              <p:cNvPr id="15" name="Picture 8" descr="I:\Шаблоны1\6c8506babf399044b9d4a1788e36e65e.jp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 l="11428" t="5714" r="11428" b="27143"/>
              <a:stretch>
                <a:fillRect/>
              </a:stretch>
            </p:blipFill>
            <p:spPr bwMode="auto">
              <a:xfrm>
                <a:off x="1500166" y="1357298"/>
                <a:ext cx="2279962" cy="1868302"/>
              </a:xfrm>
              <a:prstGeom prst="ellipse">
                <a:avLst/>
              </a:prstGeom>
              <a:noFill/>
              <a:ln w="76200">
                <a:solidFill>
                  <a:srgbClr val="FFFF00"/>
                </a:solidFill>
              </a:ln>
            </p:spPr>
          </p:pic>
        </p:grpSp>
      </p:grpSp>
    </p:spTree>
    <p:extLst>
      <p:ext uri="{BB962C8B-B14F-4D97-AF65-F5344CB8AC3E}">
        <p14:creationId xmlns:p14="http://schemas.microsoft.com/office/powerpoint/2010/main" val="1128972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CA3F22C1-BC73-488A-9992-73E7E2D2BE6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63C17920-A48A-476A-AF1D-8667A058F482}"/>
              </a:ext>
            </a:extLst>
          </p:cNvPr>
          <p:cNvSpPr/>
          <p:nvPr/>
        </p:nvSpPr>
        <p:spPr>
          <a:xfrm>
            <a:off x="396240" y="971917"/>
            <a:ext cx="8527043" cy="2868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sz="3600" b="1" dirty="0">
              <a:solidFill>
                <a:srgbClr val="7030A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36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Результаты:</a:t>
            </a:r>
          </a:p>
          <a:p>
            <a:pPr algn="just"/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Участники мастер-класса повысили уровень </a:t>
            </a:r>
            <a:r>
              <a:rPr lang="ru-RU" sz="2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медиакомпетентности</a:t>
            </a:r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(в частности научились создавать мультимедийные игры в программах.</a:t>
            </a:r>
          </a:p>
          <a:p>
            <a:pPr lvl="0" algn="just"/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4" name="Группа 3"/>
          <p:cNvGrpSpPr>
            <a:grpSpLocks/>
          </p:cNvGrpSpPr>
          <p:nvPr/>
        </p:nvGrpSpPr>
        <p:grpSpPr bwMode="auto">
          <a:xfrm>
            <a:off x="266018" y="149639"/>
            <a:ext cx="1465128" cy="1501608"/>
            <a:chOff x="315507" y="269685"/>
            <a:chExt cx="4983751" cy="4087150"/>
          </a:xfrm>
        </p:grpSpPr>
        <p:sp>
          <p:nvSpPr>
            <p:cNvPr id="6" name="Капля 5"/>
            <p:cNvSpPr/>
            <p:nvPr/>
          </p:nvSpPr>
          <p:spPr>
            <a:xfrm rot="6852695">
              <a:off x="2095703" y="46915"/>
              <a:ext cx="1106937" cy="1552478"/>
            </a:xfrm>
            <a:prstGeom prst="teardrop">
              <a:avLst>
                <a:gd name="adj" fmla="val 129264"/>
              </a:avLst>
            </a:prstGeom>
            <a:solidFill>
              <a:srgbClr val="FF0000"/>
            </a:solidFill>
            <a:ln w="76200"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ru-RU"/>
            </a:p>
          </p:txBody>
        </p:sp>
        <p:grpSp>
          <p:nvGrpSpPr>
            <p:cNvPr id="7" name="Группа 9"/>
            <p:cNvGrpSpPr>
              <a:grpSpLocks/>
            </p:cNvGrpSpPr>
            <p:nvPr/>
          </p:nvGrpSpPr>
          <p:grpSpPr bwMode="auto">
            <a:xfrm>
              <a:off x="315507" y="577844"/>
              <a:ext cx="4983751" cy="3778991"/>
              <a:chOff x="315507" y="577844"/>
              <a:chExt cx="4983751" cy="3778991"/>
            </a:xfrm>
          </p:grpSpPr>
          <p:sp>
            <p:nvSpPr>
              <p:cNvPr id="8" name="Капля 7"/>
              <p:cNvSpPr/>
              <p:nvPr/>
            </p:nvSpPr>
            <p:spPr>
              <a:xfrm rot="4779732">
                <a:off x="740547" y="408230"/>
                <a:ext cx="1102881" cy="1547532"/>
              </a:xfrm>
              <a:prstGeom prst="teardrop">
                <a:avLst>
                  <a:gd name="adj" fmla="val 124104"/>
                </a:avLst>
              </a:prstGeom>
              <a:solidFill>
                <a:srgbClr val="7030A0"/>
              </a:solidFill>
              <a:ln w="76200">
                <a:solidFill>
                  <a:srgbClr val="99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9" name="Капля 8"/>
              <p:cNvSpPr/>
              <p:nvPr/>
            </p:nvSpPr>
            <p:spPr>
              <a:xfrm rot="1812923">
                <a:off x="315507" y="1672616"/>
                <a:ext cx="1107500" cy="1552956"/>
              </a:xfrm>
              <a:prstGeom prst="teardrop">
                <a:avLst>
                  <a:gd name="adj" fmla="val 121132"/>
                </a:avLst>
              </a:prstGeom>
              <a:solidFill>
                <a:srgbClr val="0070C0"/>
              </a:solidFill>
              <a:ln w="76200">
                <a:solidFill>
                  <a:srgbClr val="3333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10" name="Капля 9"/>
              <p:cNvSpPr/>
              <p:nvPr/>
            </p:nvSpPr>
            <p:spPr>
              <a:xfrm rot="20090442">
                <a:off x="992863" y="2803882"/>
                <a:ext cx="1102554" cy="1552953"/>
              </a:xfrm>
              <a:prstGeom prst="teardrop">
                <a:avLst>
                  <a:gd name="adj" fmla="val 122981"/>
                </a:avLst>
              </a:prstGeom>
              <a:solidFill>
                <a:srgbClr val="00B0F0"/>
              </a:solidFill>
              <a:ln w="76200">
                <a:solidFill>
                  <a:srgbClr val="0099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11" name="Капля 10"/>
              <p:cNvSpPr/>
              <p:nvPr/>
            </p:nvSpPr>
            <p:spPr>
              <a:xfrm rot="10239794">
                <a:off x="3474850" y="577844"/>
                <a:ext cx="1107500" cy="1552956"/>
              </a:xfrm>
              <a:prstGeom prst="teardrop">
                <a:avLst>
                  <a:gd name="adj" fmla="val 118431"/>
                </a:avLst>
              </a:prstGeom>
              <a:solidFill>
                <a:srgbClr val="FFC000"/>
              </a:solidFill>
              <a:ln w="76200">
                <a:solidFill>
                  <a:srgbClr val="FF6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12" name="Капля 11"/>
              <p:cNvSpPr/>
              <p:nvPr/>
            </p:nvSpPr>
            <p:spPr>
              <a:xfrm rot="13872796">
                <a:off x="3969551" y="1997232"/>
                <a:ext cx="1106935" cy="1552478"/>
              </a:xfrm>
              <a:prstGeom prst="teardrop">
                <a:avLst>
                  <a:gd name="adj" fmla="val 115898"/>
                </a:avLst>
              </a:prstGeom>
              <a:solidFill>
                <a:srgbClr val="FFFF00"/>
              </a:solidFill>
              <a:ln w="76200">
                <a:solidFill>
                  <a:srgbClr val="FFCC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13" name="Капля 12"/>
              <p:cNvSpPr/>
              <p:nvPr/>
            </p:nvSpPr>
            <p:spPr>
              <a:xfrm rot="16613713">
                <a:off x="2587649" y="2993606"/>
                <a:ext cx="1106935" cy="1587085"/>
              </a:xfrm>
              <a:prstGeom prst="teardrop">
                <a:avLst>
                  <a:gd name="adj" fmla="val 130827"/>
                </a:avLst>
              </a:prstGeom>
              <a:solidFill>
                <a:srgbClr val="00B050"/>
              </a:solidFill>
              <a:ln w="76200">
                <a:solidFill>
                  <a:srgbClr val="0099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ru-RU"/>
              </a:p>
            </p:txBody>
          </p:sp>
          <p:pic>
            <p:nvPicPr>
              <p:cNvPr id="14" name="Picture 8" descr="I:\Шаблоны1\6c8506babf399044b9d4a1788e36e65e.jp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 l="11428" t="5714" r="11428" b="27143"/>
              <a:stretch>
                <a:fillRect/>
              </a:stretch>
            </p:blipFill>
            <p:spPr bwMode="auto">
              <a:xfrm>
                <a:off x="1500166" y="1357298"/>
                <a:ext cx="2279962" cy="1868302"/>
              </a:xfrm>
              <a:prstGeom prst="ellipse">
                <a:avLst/>
              </a:prstGeom>
              <a:noFill/>
              <a:ln w="76200">
                <a:solidFill>
                  <a:srgbClr val="FFFF00"/>
                </a:solidFill>
              </a:ln>
            </p:spPr>
          </p:pic>
        </p:grpSp>
      </p:grpSp>
    </p:spTree>
    <p:extLst>
      <p:ext uri="{BB962C8B-B14F-4D97-AF65-F5344CB8AC3E}">
        <p14:creationId xmlns:p14="http://schemas.microsoft.com/office/powerpoint/2010/main" val="39904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CA3F22C1-BC73-488A-9992-73E7E2D2BE6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3939"/>
            <a:ext cx="12192000" cy="6858000"/>
          </a:xfrm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63C17920-A48A-476A-AF1D-8667A058F482}"/>
              </a:ext>
            </a:extLst>
          </p:cNvPr>
          <p:cNvSpPr/>
          <p:nvPr/>
        </p:nvSpPr>
        <p:spPr>
          <a:xfrm>
            <a:off x="396240" y="971917"/>
            <a:ext cx="8527043" cy="29531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sz="3600" b="1" dirty="0">
              <a:solidFill>
                <a:srgbClr val="7030A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sz="2400" b="1" u="sng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sz="2400" b="1" u="sng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40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Оснащение</a:t>
            </a:r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технические средства (ноутбук, проектор, экран для проектора)</a:t>
            </a:r>
          </a:p>
          <a:p>
            <a:pPr lvl="0" algn="just"/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4" name="Группа 3"/>
          <p:cNvGrpSpPr>
            <a:grpSpLocks/>
          </p:cNvGrpSpPr>
          <p:nvPr/>
        </p:nvGrpSpPr>
        <p:grpSpPr bwMode="auto">
          <a:xfrm>
            <a:off x="266018" y="149639"/>
            <a:ext cx="1465128" cy="1501608"/>
            <a:chOff x="315507" y="269685"/>
            <a:chExt cx="4983751" cy="4087150"/>
          </a:xfrm>
        </p:grpSpPr>
        <p:sp>
          <p:nvSpPr>
            <p:cNvPr id="6" name="Капля 5"/>
            <p:cNvSpPr/>
            <p:nvPr/>
          </p:nvSpPr>
          <p:spPr>
            <a:xfrm rot="6852695">
              <a:off x="2095703" y="46915"/>
              <a:ext cx="1106937" cy="1552478"/>
            </a:xfrm>
            <a:prstGeom prst="teardrop">
              <a:avLst>
                <a:gd name="adj" fmla="val 129264"/>
              </a:avLst>
            </a:prstGeom>
            <a:solidFill>
              <a:srgbClr val="FF0000"/>
            </a:solidFill>
            <a:ln w="76200"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ru-RU"/>
            </a:p>
          </p:txBody>
        </p:sp>
        <p:grpSp>
          <p:nvGrpSpPr>
            <p:cNvPr id="7" name="Группа 9"/>
            <p:cNvGrpSpPr>
              <a:grpSpLocks/>
            </p:cNvGrpSpPr>
            <p:nvPr/>
          </p:nvGrpSpPr>
          <p:grpSpPr bwMode="auto">
            <a:xfrm>
              <a:off x="315507" y="577844"/>
              <a:ext cx="4983751" cy="3778991"/>
              <a:chOff x="315507" y="577844"/>
              <a:chExt cx="4983751" cy="3778991"/>
            </a:xfrm>
          </p:grpSpPr>
          <p:sp>
            <p:nvSpPr>
              <p:cNvPr id="8" name="Капля 7"/>
              <p:cNvSpPr/>
              <p:nvPr/>
            </p:nvSpPr>
            <p:spPr>
              <a:xfrm rot="4779732">
                <a:off x="740547" y="408230"/>
                <a:ext cx="1102881" cy="1547532"/>
              </a:xfrm>
              <a:prstGeom prst="teardrop">
                <a:avLst>
                  <a:gd name="adj" fmla="val 124104"/>
                </a:avLst>
              </a:prstGeom>
              <a:solidFill>
                <a:srgbClr val="7030A0"/>
              </a:solidFill>
              <a:ln w="76200">
                <a:solidFill>
                  <a:srgbClr val="99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9" name="Капля 8"/>
              <p:cNvSpPr/>
              <p:nvPr/>
            </p:nvSpPr>
            <p:spPr>
              <a:xfrm rot="1812923">
                <a:off x="315507" y="1672616"/>
                <a:ext cx="1107500" cy="1552956"/>
              </a:xfrm>
              <a:prstGeom prst="teardrop">
                <a:avLst>
                  <a:gd name="adj" fmla="val 121132"/>
                </a:avLst>
              </a:prstGeom>
              <a:solidFill>
                <a:srgbClr val="0070C0"/>
              </a:solidFill>
              <a:ln w="76200">
                <a:solidFill>
                  <a:srgbClr val="3333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10" name="Капля 9"/>
              <p:cNvSpPr/>
              <p:nvPr/>
            </p:nvSpPr>
            <p:spPr>
              <a:xfrm rot="20090442">
                <a:off x="992863" y="2803882"/>
                <a:ext cx="1102554" cy="1552953"/>
              </a:xfrm>
              <a:prstGeom prst="teardrop">
                <a:avLst>
                  <a:gd name="adj" fmla="val 122981"/>
                </a:avLst>
              </a:prstGeom>
              <a:solidFill>
                <a:srgbClr val="00B0F0"/>
              </a:solidFill>
              <a:ln w="76200">
                <a:solidFill>
                  <a:srgbClr val="0099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11" name="Капля 10"/>
              <p:cNvSpPr/>
              <p:nvPr/>
            </p:nvSpPr>
            <p:spPr>
              <a:xfrm rot="10239794">
                <a:off x="3474850" y="577844"/>
                <a:ext cx="1107500" cy="1552956"/>
              </a:xfrm>
              <a:prstGeom prst="teardrop">
                <a:avLst>
                  <a:gd name="adj" fmla="val 118431"/>
                </a:avLst>
              </a:prstGeom>
              <a:solidFill>
                <a:srgbClr val="FFC000"/>
              </a:solidFill>
              <a:ln w="76200">
                <a:solidFill>
                  <a:srgbClr val="FF6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12" name="Капля 11"/>
              <p:cNvSpPr/>
              <p:nvPr/>
            </p:nvSpPr>
            <p:spPr>
              <a:xfrm rot="13872796">
                <a:off x="3969551" y="1997232"/>
                <a:ext cx="1106935" cy="1552478"/>
              </a:xfrm>
              <a:prstGeom prst="teardrop">
                <a:avLst>
                  <a:gd name="adj" fmla="val 115898"/>
                </a:avLst>
              </a:prstGeom>
              <a:solidFill>
                <a:srgbClr val="FFFF00"/>
              </a:solidFill>
              <a:ln w="76200">
                <a:solidFill>
                  <a:srgbClr val="FFCC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13" name="Капля 12"/>
              <p:cNvSpPr/>
              <p:nvPr/>
            </p:nvSpPr>
            <p:spPr>
              <a:xfrm rot="16613713">
                <a:off x="2587649" y="2993606"/>
                <a:ext cx="1106935" cy="1587085"/>
              </a:xfrm>
              <a:prstGeom prst="teardrop">
                <a:avLst>
                  <a:gd name="adj" fmla="val 130827"/>
                </a:avLst>
              </a:prstGeom>
              <a:solidFill>
                <a:srgbClr val="00B050"/>
              </a:solidFill>
              <a:ln w="76200">
                <a:solidFill>
                  <a:srgbClr val="0099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ru-RU"/>
              </a:p>
            </p:txBody>
          </p:sp>
          <p:pic>
            <p:nvPicPr>
              <p:cNvPr id="14" name="Picture 8" descr="I:\Шаблоны1\6c8506babf399044b9d4a1788e36e65e.jp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 l="11428" t="5714" r="11428" b="27143"/>
              <a:stretch>
                <a:fillRect/>
              </a:stretch>
            </p:blipFill>
            <p:spPr bwMode="auto">
              <a:xfrm>
                <a:off x="1500166" y="1357298"/>
                <a:ext cx="2279962" cy="1868302"/>
              </a:xfrm>
              <a:prstGeom prst="ellipse">
                <a:avLst/>
              </a:prstGeom>
              <a:noFill/>
              <a:ln w="76200">
                <a:solidFill>
                  <a:srgbClr val="FFFF00"/>
                </a:solidFill>
              </a:ln>
            </p:spPr>
          </p:pic>
        </p:grpSp>
      </p:grpSp>
    </p:spTree>
    <p:extLst>
      <p:ext uri="{BB962C8B-B14F-4D97-AF65-F5344CB8AC3E}">
        <p14:creationId xmlns:p14="http://schemas.microsoft.com/office/powerpoint/2010/main" val="14518988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66F3F0E-5404-42EC-A1E2-21D4203FC8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4631"/>
            <a:ext cx="12192000" cy="6854653"/>
          </a:xfrm>
          <a:prstGeom prst="rect">
            <a:avLst/>
          </a:prstGeom>
        </p:spPr>
      </p:pic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7ED4891B-392F-4483-BA41-E3513892EF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01431" y="302711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</a:p>
        </p:txBody>
      </p:sp>
      <p:grpSp>
        <p:nvGrpSpPr>
          <p:cNvPr id="6" name="Группа 5"/>
          <p:cNvGrpSpPr>
            <a:grpSpLocks/>
          </p:cNvGrpSpPr>
          <p:nvPr/>
        </p:nvGrpSpPr>
        <p:grpSpPr bwMode="auto">
          <a:xfrm>
            <a:off x="887802" y="601692"/>
            <a:ext cx="1600199" cy="1600201"/>
            <a:chOff x="315507" y="269685"/>
            <a:chExt cx="4983751" cy="4087150"/>
          </a:xfrm>
        </p:grpSpPr>
        <p:sp>
          <p:nvSpPr>
            <p:cNvPr id="7" name="Капля 6"/>
            <p:cNvSpPr/>
            <p:nvPr/>
          </p:nvSpPr>
          <p:spPr>
            <a:xfrm rot="6852695">
              <a:off x="2095703" y="46915"/>
              <a:ext cx="1106937" cy="1552478"/>
            </a:xfrm>
            <a:prstGeom prst="teardrop">
              <a:avLst>
                <a:gd name="adj" fmla="val 129264"/>
              </a:avLst>
            </a:prstGeom>
            <a:solidFill>
              <a:srgbClr val="FF0000"/>
            </a:solidFill>
            <a:ln w="76200"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ru-RU"/>
            </a:p>
          </p:txBody>
        </p:sp>
        <p:grpSp>
          <p:nvGrpSpPr>
            <p:cNvPr id="8" name="Группа 7"/>
            <p:cNvGrpSpPr>
              <a:grpSpLocks/>
            </p:cNvGrpSpPr>
            <p:nvPr/>
          </p:nvGrpSpPr>
          <p:grpSpPr bwMode="auto">
            <a:xfrm>
              <a:off x="315507" y="577844"/>
              <a:ext cx="4983751" cy="3778991"/>
              <a:chOff x="315507" y="577844"/>
              <a:chExt cx="4983751" cy="3778991"/>
            </a:xfrm>
          </p:grpSpPr>
          <p:sp>
            <p:nvSpPr>
              <p:cNvPr id="9" name="Капля 8"/>
              <p:cNvSpPr/>
              <p:nvPr/>
            </p:nvSpPr>
            <p:spPr>
              <a:xfrm rot="4779732">
                <a:off x="740547" y="408230"/>
                <a:ext cx="1102881" cy="1547532"/>
              </a:xfrm>
              <a:prstGeom prst="teardrop">
                <a:avLst>
                  <a:gd name="adj" fmla="val 124104"/>
                </a:avLst>
              </a:prstGeom>
              <a:solidFill>
                <a:srgbClr val="7030A0"/>
              </a:solidFill>
              <a:ln w="76200">
                <a:solidFill>
                  <a:srgbClr val="99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10" name="Капля 9"/>
              <p:cNvSpPr/>
              <p:nvPr/>
            </p:nvSpPr>
            <p:spPr>
              <a:xfrm rot="1812923">
                <a:off x="315507" y="1672616"/>
                <a:ext cx="1107500" cy="1552956"/>
              </a:xfrm>
              <a:prstGeom prst="teardrop">
                <a:avLst>
                  <a:gd name="adj" fmla="val 121132"/>
                </a:avLst>
              </a:prstGeom>
              <a:solidFill>
                <a:srgbClr val="0070C0"/>
              </a:solidFill>
              <a:ln w="76200">
                <a:solidFill>
                  <a:srgbClr val="3333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11" name="Капля 10"/>
              <p:cNvSpPr/>
              <p:nvPr/>
            </p:nvSpPr>
            <p:spPr>
              <a:xfrm rot="20090442">
                <a:off x="992863" y="2803882"/>
                <a:ext cx="1102554" cy="1552953"/>
              </a:xfrm>
              <a:prstGeom prst="teardrop">
                <a:avLst>
                  <a:gd name="adj" fmla="val 122981"/>
                </a:avLst>
              </a:prstGeom>
              <a:solidFill>
                <a:srgbClr val="00B0F0"/>
              </a:solidFill>
              <a:ln w="76200">
                <a:solidFill>
                  <a:srgbClr val="0099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12" name="Капля 11"/>
              <p:cNvSpPr/>
              <p:nvPr/>
            </p:nvSpPr>
            <p:spPr>
              <a:xfrm rot="10239794">
                <a:off x="3474850" y="577844"/>
                <a:ext cx="1107500" cy="1552956"/>
              </a:xfrm>
              <a:prstGeom prst="teardrop">
                <a:avLst>
                  <a:gd name="adj" fmla="val 118431"/>
                </a:avLst>
              </a:prstGeom>
              <a:solidFill>
                <a:srgbClr val="FFC000"/>
              </a:solidFill>
              <a:ln w="76200">
                <a:solidFill>
                  <a:srgbClr val="FF6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13" name="Капля 12"/>
              <p:cNvSpPr/>
              <p:nvPr/>
            </p:nvSpPr>
            <p:spPr>
              <a:xfrm rot="13872796">
                <a:off x="3969551" y="1997232"/>
                <a:ext cx="1106935" cy="1552478"/>
              </a:xfrm>
              <a:prstGeom prst="teardrop">
                <a:avLst>
                  <a:gd name="adj" fmla="val 115898"/>
                </a:avLst>
              </a:prstGeom>
              <a:solidFill>
                <a:srgbClr val="FFFF00"/>
              </a:solidFill>
              <a:ln w="76200">
                <a:solidFill>
                  <a:srgbClr val="FFCC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14" name="Капля 13"/>
              <p:cNvSpPr/>
              <p:nvPr/>
            </p:nvSpPr>
            <p:spPr>
              <a:xfrm rot="16613713">
                <a:off x="2587649" y="2993606"/>
                <a:ext cx="1106935" cy="1587085"/>
              </a:xfrm>
              <a:prstGeom prst="teardrop">
                <a:avLst>
                  <a:gd name="adj" fmla="val 130827"/>
                </a:avLst>
              </a:prstGeom>
              <a:solidFill>
                <a:srgbClr val="00B050"/>
              </a:solidFill>
              <a:ln w="76200">
                <a:solidFill>
                  <a:srgbClr val="0099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ru-RU"/>
              </a:p>
            </p:txBody>
          </p:sp>
          <p:pic>
            <p:nvPicPr>
              <p:cNvPr id="15" name="Picture 8" descr="I:\Шаблоны1\6c8506babf399044b9d4a1788e36e65e.jp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 l="11428" t="5714" r="11428" b="27143"/>
              <a:stretch>
                <a:fillRect/>
              </a:stretch>
            </p:blipFill>
            <p:spPr bwMode="auto">
              <a:xfrm>
                <a:off x="1500166" y="1357298"/>
                <a:ext cx="2279962" cy="1868302"/>
              </a:xfrm>
              <a:prstGeom prst="ellipse">
                <a:avLst/>
              </a:prstGeom>
              <a:noFill/>
              <a:ln w="76200">
                <a:solidFill>
                  <a:srgbClr val="FFFF00"/>
                </a:solidFill>
              </a:ln>
            </p:spPr>
          </p:pic>
        </p:grpSp>
      </p:grp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FBF18D2-A0E2-414C-AE87-FD057C8539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1148" y="1085940"/>
            <a:ext cx="1381125" cy="1381125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47695E4F-11BB-4E6A-AA9A-A193FCD5A3C4}"/>
              </a:ext>
            </a:extLst>
          </p:cNvPr>
          <p:cNvSpPr txBox="1"/>
          <p:nvPr/>
        </p:nvSpPr>
        <p:spPr>
          <a:xfrm>
            <a:off x="3392424" y="1215859"/>
            <a:ext cx="193417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Ссылка на шаблон и инструкцию работы с макросом</a:t>
            </a:r>
          </a:p>
        </p:txBody>
      </p:sp>
    </p:spTree>
    <p:extLst>
      <p:ext uri="{BB962C8B-B14F-4D97-AF65-F5344CB8AC3E}">
        <p14:creationId xmlns:p14="http://schemas.microsoft.com/office/powerpoint/2010/main" val="386855669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</TotalTime>
  <Words>183</Words>
  <Application>Microsoft Office PowerPoint</Application>
  <PresentationFormat>Широкоэкранный</PresentationFormat>
  <Paragraphs>32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Тема Office</vt:lpstr>
      <vt:lpstr> Создание мультимедийных игр в работе ДОУ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петр</dc:creator>
  <cp:lastModifiedBy>петр</cp:lastModifiedBy>
  <cp:revision>88</cp:revision>
  <dcterms:created xsi:type="dcterms:W3CDTF">2024-01-18T14:28:01Z</dcterms:created>
  <dcterms:modified xsi:type="dcterms:W3CDTF">2024-02-04T13:54:50Z</dcterms:modified>
</cp:coreProperties>
</file>