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</p:sldMasterIdLst>
  <p:notesMasterIdLst>
    <p:notesMasterId r:id="rId12"/>
  </p:notesMasterIdLst>
  <p:sldIdLst>
    <p:sldId id="256" r:id="rId5"/>
    <p:sldId id="258" r:id="rId6"/>
    <p:sldId id="268" r:id="rId7"/>
    <p:sldId id="259" r:id="rId8"/>
    <p:sldId id="260" r:id="rId9"/>
    <p:sldId id="261" r:id="rId10"/>
    <p:sldId id="262" r:id="rId11"/>
    <p:sldId id="265" r:id="rId13"/>
    <p:sldId id="266" r:id="rId14"/>
    <p:sldId id="263" r:id="rId15"/>
    <p:sldId id="267" r:id="rId16"/>
    <p:sldId id="264" r:id="rId17"/>
  </p:sldIdLst>
  <p:sldSz cx="12192000" cy="6858000"/>
  <p:notesSz cx="68580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174680"/>
            <a:ext cx="1097244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761640"/>
            <a:ext cx="1097244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17468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17468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76164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31960" y="376164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174680"/>
            <a:ext cx="353304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19640" y="1174680"/>
            <a:ext cx="353304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029800" y="1174680"/>
            <a:ext cx="353304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761640"/>
            <a:ext cx="353304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19640" y="3761640"/>
            <a:ext cx="353304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8029800" y="3761640"/>
            <a:ext cx="353304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6FDEA9-29B0-4000-9A8A-EA5137E778F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480" y="1174680"/>
            <a:ext cx="10972440" cy="49525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pPr algn="ctr"/>
            <a:endParaRPr lang="ru-RU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6FDEA9-29B0-4000-9A8A-EA5137E778F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174680"/>
            <a:ext cx="10972440" cy="49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174680"/>
            <a:ext cx="5354280" cy="49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174680"/>
            <a:ext cx="5354280" cy="49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480" y="190440"/>
            <a:ext cx="10972440" cy="269964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pPr algn="ctr"/>
            <a:endParaRPr lang="ru-RU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17468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174680"/>
            <a:ext cx="5354280" cy="49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76164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174680"/>
            <a:ext cx="5354280" cy="49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17468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76164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0" tIns="0" rIns="0" bIns="0" anchor="ctr">
            <a:spAutoFit/>
          </a:bodyPr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17468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174680"/>
            <a:ext cx="535428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761640"/>
            <a:ext cx="10972440" cy="23623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9"/>
          <p:cNvPicPr/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680" cy="6857640"/>
          </a:xfrm>
          <a:prstGeom prst="rect">
            <a:avLst/>
          </a:prstGeom>
          <a:ln w="9360"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190440"/>
            <a:ext cx="10972440" cy="5821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174680"/>
            <a:ext cx="10972440" cy="4952520"/>
          </a:xfrm>
          <a:prstGeom prst="rect">
            <a:avLst/>
          </a:prstGeom>
        </p:spPr>
        <p:txBody>
          <a:bodyPr lIns="90000" tIns="45000" rIns="90000" bIns="45000">
            <a:noAutofit/>
          </a:bodyPr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Symbol" panose="05050102010706020507" charset="2"/>
              <a:buChar char=""/>
            </a:pPr>
            <a:r>
              <a:rPr lang="en-US" sz="32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Click to edit Master text styles</a:t>
            </a:r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742950" lvl="1" indent="-28575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Font typeface="Symbol" panose="05050102010706020507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Second level</a:t>
            </a:r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143000" lvl="2" indent="-227965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Symbol" panose="05050102010706020507" charset="2"/>
              <a:buChar char=""/>
            </a:pPr>
            <a:r>
              <a:rPr 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Third level</a:t>
            </a:r>
            <a:endParaRPr lang="en-US" sz="24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600200" lvl="3" indent="-2279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panose="05050102010706020507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Fourth level</a:t>
            </a:r>
            <a:endParaRPr lang="en-US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057400" lvl="4" indent="-2279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Fifth level</a:t>
            </a:r>
            <a:endParaRPr lang="en-US" sz="20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</p:spPr>
        <p:txBody>
          <a:bodyPr>
            <a:noAutofit/>
          </a:bodyPr>
          <a:p>
            <a:endParaRPr lang="ru-RU" sz="2400" b="0" strike="noStrike" spc="-1">
              <a:latin typeface="Times New Roman" panose="02020603050405020304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</p:spPr>
        <p:txBody>
          <a:bodyPr>
            <a:noAutofit/>
          </a:bodyPr>
          <a:p>
            <a:endParaRPr lang="ru-RU" sz="2400" b="0" strike="noStrike" spc="-1">
              <a:latin typeface="Times New Roman" panose="02020603050405020304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</p:spPr>
        <p:txBody>
          <a:bodyPr>
            <a:noAutofit/>
          </a:bodyPr>
          <a:p>
            <a:endParaRPr lang="ru-RU" sz="2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ru-RU" sz="2400" b="0" strike="noStrike" spc="-1">
              <a:latin typeface="Times New Roman" panose="02020603050405020304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 sz="2400" b="0" strike="noStrike" spc="-1">
              <a:latin typeface="Times New Roman" panose="02020603050405020304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endParaRPr lang="ru-RU" sz="2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ru-RU" sz="2400" b="0" strike="noStrike" spc="-1">
              <a:latin typeface="Times New Roman" panose="02020603050405020304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 sz="2400" b="0" strike="noStrike" spc="-1">
              <a:latin typeface="Times New Roman" panose="02020603050405020304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endParaRPr lang="ru-RU" sz="2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624240" y="1197000"/>
            <a:ext cx="10942920" cy="10821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FFFFFF"/>
                </a:solidFill>
                <a:latin typeface="Times New Roman" panose="02020603050405020304"/>
                <a:ea typeface="SimSun" panose="02010600030101010101" pitchFamily="2" charset="-122"/>
              </a:rPr>
              <a:t>Муниципальное автономное дошкольное образовательное учреждение «Детский сад комбинированной направленности №1» г. Сосновоборска</a:t>
            </a:r>
            <a:endParaRPr lang="en-US" sz="24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626760" y="2422440"/>
            <a:ext cx="10949040" cy="4435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>
            <a:noAutofit/>
          </a:bodyPr>
          <a:p>
            <a:pPr algn="ctr">
              <a:lnSpc>
                <a:spcPct val="100000"/>
              </a:lnSpc>
              <a:spcBef>
                <a:spcPts val="640"/>
              </a:spcBef>
            </a:pPr>
            <a:r>
              <a:rPr lang="ru-RU" sz="3200" b="0" strike="noStrike" spc="-1">
                <a:solidFill>
                  <a:srgbClr val="FFFFFF"/>
                </a:solidFill>
                <a:latin typeface="Arial" panose="020B0604020202020204"/>
                <a:ea typeface="SimSun" panose="02010600030101010101" pitchFamily="2" charset="-122"/>
              </a:rPr>
              <a:t>Детский проект «Книга о матрешке»</a:t>
            </a:r>
            <a:endParaRPr lang="ru-RU" sz="32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spcBef>
                <a:spcPts val="640"/>
              </a:spcBef>
            </a:pPr>
            <a:endParaRPr lang="ru-RU" sz="3200" b="0" strike="noStrike" spc="-1">
              <a:latin typeface="Arial" panose="020B0604020202020204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lang="ru-RU" sz="2000" b="0" strike="noStrike" spc="-1">
                <a:solidFill>
                  <a:srgbClr val="FFFFFF"/>
                </a:solidFill>
                <a:latin typeface="Arial" panose="020B0604020202020204"/>
                <a:ea typeface="SimSun" panose="02010600030101010101" pitchFamily="2" charset="-122"/>
              </a:rPr>
              <a:t>выполнила: </a:t>
            </a:r>
            <a:endParaRPr lang="ru-RU" sz="2000" b="0" strike="noStrike" spc="-1">
              <a:latin typeface="Arial" panose="020B0604020202020204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lang="ru-RU" sz="2000" b="0" strike="noStrike" spc="-1">
                <a:solidFill>
                  <a:srgbClr val="FFFFFF"/>
                </a:solidFill>
                <a:latin typeface="Arial" panose="020B0604020202020204"/>
                <a:ea typeface="SimSun" panose="02010600030101010101" pitchFamily="2" charset="-122"/>
              </a:rPr>
              <a:t>Журавель О.В.</a:t>
            </a:r>
            <a:endParaRPr lang="ru-RU" sz="2000" b="0" strike="noStrike" spc="-1">
              <a:latin typeface="Arial" panose="020B0604020202020204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lang="ru-RU" sz="2000" b="0" strike="noStrike" spc="-1">
                <a:solidFill>
                  <a:srgbClr val="FFFFFF"/>
                </a:solidFill>
                <a:latin typeface="Arial" panose="020B0604020202020204"/>
                <a:ea typeface="SimSun" panose="02010600030101010101" pitchFamily="2" charset="-122"/>
              </a:rPr>
              <a:t>воспитатель</a:t>
            </a:r>
            <a:endParaRPr lang="ru-RU" sz="2000" b="0" strike="noStrike" spc="-1">
              <a:solidFill>
                <a:srgbClr val="FFFFFF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endParaRPr lang="ru-RU" sz="2000" b="0" strike="noStrike" spc="-1">
              <a:latin typeface="Arial" panose="020B0604020202020204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endParaRPr lang="ru-RU" sz="2000" b="0" strike="noStrike" spc="-1">
              <a:latin typeface="Arial" panose="020B0604020202020204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endParaRPr lang="ru-RU" sz="2000" b="0" strike="noStrike" spc="-1">
              <a:latin typeface="Arial" panose="020B0604020202020204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endParaRPr lang="ru-RU" sz="2000" b="0" strike="noStrike" spc="-1">
              <a:latin typeface="Arial" panose="020B0604020202020204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endParaRPr lang="ru-RU" sz="20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ru-RU" sz="2000" b="0" strike="noStrike" spc="-1">
                <a:latin typeface="Arial" panose="020B0604020202020204"/>
              </a:rPr>
              <a:t>	Сосновоборск 2022 г.</a:t>
            </a:r>
            <a:endParaRPr lang="ru-RU" sz="20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609600" y="0"/>
            <a:ext cx="10026650" cy="549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Результат:</a:t>
            </a:r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609480" y="1174680"/>
            <a:ext cx="10503000" cy="5361120"/>
          </a:xfrm>
          <a:prstGeom prst="rect">
            <a:avLst/>
          </a:prstGeom>
          <a:solidFill>
            <a:srgbClr val="FFFFFF"/>
          </a:solidFill>
          <a:ln w="12600">
            <a:solidFill>
              <a:srgbClr val="3399FF"/>
            </a:solidFill>
            <a:miter/>
          </a:ln>
        </p:spPr>
        <p:txBody>
          <a:bodyPr lIns="90000" tIns="45000" rIns="90000" bIns="45000">
            <a:noAutofit/>
          </a:bodyPr>
          <a:p>
            <a:pPr marL="342900" indent="-3429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Wingdings" panose="05000000000000000000" charset="0"/>
              <a:buChar char="ü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Дети проявили  самостоятельность, познавательную активность при решении проблемной ситуации </a:t>
            </a:r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42900" indent="-3429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Wingdings" panose="05000000000000000000" charset="0"/>
              <a:buChar char="ü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У детей сформированы коммуникативные навыки: умение договариваться, работать в команде, выступать перед своими сверстниками</a:t>
            </a:r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42900" indent="-3429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Wingdings" panose="05000000000000000000" charset="0"/>
              <a:buChar char="ü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Развиты умения планировать и анализировать свою деятельность.</a:t>
            </a:r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42900" indent="-3429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Wingdings" panose="05000000000000000000" charset="0"/>
              <a:buChar char="ü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Родители стали активными участниками в реализации проекта: вместе с детьми искали информацию в библиотеке, интернете</a:t>
            </a:r>
            <a:r>
              <a:rPr lang="ru-RU" altLang="en-US" sz="2800" b="0" strike="noStrike" spc="-1">
                <a:solidFill>
                  <a:srgbClr val="000000"/>
                </a:solidFill>
                <a:latin typeface="Arial" panose="020B0604020202020204"/>
              </a:rPr>
              <a:t>; </a:t>
            </a: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смотрели мультфильмы, читали художественную литературу</a:t>
            </a:r>
            <a:r>
              <a:rPr lang="ru-RU" altLang="en-US" sz="2800" b="0" strike="noStrike" spc="-1">
                <a:solidFill>
                  <a:srgbClr val="000000"/>
                </a:solidFill>
                <a:latin typeface="Arial" panose="020B0604020202020204"/>
              </a:rPr>
              <a:t>; </a:t>
            </a: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приобрели деревянных матрешек для росписи</a:t>
            </a:r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480" y="235437"/>
            <a:ext cx="10972440" cy="4921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/>
          <a:p>
            <a:pPr algn="ctr"/>
            <a:r>
              <a:rPr lang="en-US" sz="3200"/>
              <a:t>Самоанализ педагогов по окончании проекта</a:t>
            </a:r>
            <a:endParaRPr lang="en-US" sz="3200"/>
          </a:p>
        </p:txBody>
      </p:sp>
      <p:sp>
        <p:nvSpPr>
          <p:cNvPr id="5" name="Subtitle 4"/>
          <p:cNvSpPr>
            <a:spLocks noGrp="1"/>
          </p:cNvSpPr>
          <p:nvPr>
            <p:ph type="subTitle"/>
          </p:nvPr>
        </p:nvSpPr>
        <p:spPr>
          <a:xfrm>
            <a:off x="609600" y="879475"/>
            <a:ext cx="10197465" cy="57867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p>
            <a:pPr marL="285750" indent="-285750">
              <a:buFont typeface="Wingdings" panose="05000000000000000000" charset="0"/>
              <a:buChar char="v"/>
            </a:pPr>
            <a:r>
              <a:rPr lang="en-US"/>
              <a:t></a:t>
            </a:r>
            <a:r>
              <a:rPr lang="ru-RU" altLang="en-US" sz="2800"/>
              <a:t>В</a:t>
            </a:r>
            <a:r>
              <a:rPr lang="en-US" sz="2800"/>
              <a:t>ыяснить все ли возможности были использованы для детей?</a:t>
            </a:r>
            <a:endParaRPr lang="en-US" sz="2800"/>
          </a:p>
          <a:p>
            <a:pPr marL="457200" indent="-457200">
              <a:buFont typeface="Wingdings" panose="05000000000000000000" charset="0"/>
              <a:buChar char="v"/>
            </a:pPr>
            <a:r>
              <a:rPr lang="en-US" sz="2800"/>
              <a:t>Какие виды деятельности были наиболее удачными для получения  детского опыта?</a:t>
            </a:r>
            <a:endParaRPr lang="en-US" sz="2800"/>
          </a:p>
          <a:p>
            <a:pPr marL="457200" indent="-457200">
              <a:buFont typeface="Wingdings" panose="05000000000000000000" charset="0"/>
              <a:buChar char="v"/>
            </a:pPr>
            <a:r>
              <a:rPr lang="en-US" sz="2800"/>
              <a:t>Что необходимо учесть в следующем проекте?</a:t>
            </a:r>
            <a:endParaRPr lang="en-US" sz="2800"/>
          </a:p>
          <a:p>
            <a:pPr marL="457200" indent="-457200">
              <a:buFont typeface="Wingdings" panose="05000000000000000000" charset="0"/>
              <a:buChar char="v"/>
            </a:pPr>
            <a:r>
              <a:rPr lang="en-US" sz="2800"/>
              <a:t>Что интересного и важного мы узнали о детях в ходе проекта?</a:t>
            </a:r>
            <a:endParaRPr lang="en-US" sz="2800"/>
          </a:p>
          <a:p>
            <a:pPr marL="457200" indent="-457200">
              <a:buFont typeface="Wingdings" panose="05000000000000000000" charset="0"/>
              <a:buChar char="v"/>
            </a:pPr>
            <a:r>
              <a:rPr lang="en-US" sz="2800"/>
              <a:t>Серьезно ли мы относились к детским гипотезам?</a:t>
            </a:r>
            <a:endParaRPr lang="en-US" sz="2800"/>
          </a:p>
          <a:p>
            <a:pPr marL="457200" indent="-457200">
              <a:buFont typeface="Wingdings" panose="05000000000000000000" charset="0"/>
              <a:buChar char="v"/>
            </a:pPr>
            <a:r>
              <a:rPr lang="en-US" sz="2800"/>
              <a:t>Каким образом привлекали (и привлекали ли) детей к планированию проекта?</a:t>
            </a:r>
            <a:endParaRPr lang="en-US" sz="2800"/>
          </a:p>
          <a:p>
            <a:pPr marL="457200" indent="-457200">
              <a:buFont typeface="Wingdings" panose="05000000000000000000" charset="0"/>
              <a:buChar char="v"/>
            </a:pPr>
            <a:r>
              <a:rPr lang="en-US" sz="2800"/>
              <a:t>Что необходимо сделать в следующий раз, чтобы улучшить качество (мастерство) нашей проектной работы?</a:t>
            </a:r>
            <a:endParaRPr 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837000" y="1251000"/>
            <a:ext cx="9107280" cy="4952520"/>
          </a:xfrm>
          <a:prstGeom prst="rect">
            <a:avLst/>
          </a:prstGeom>
          <a:solidFill>
            <a:srgbClr val="FFFFFF"/>
          </a:solidFill>
          <a:ln w="12600">
            <a:solidFill>
              <a:srgbClr val="0066CC"/>
            </a:solidFill>
            <a:miter/>
          </a:ln>
        </p:spPr>
        <p:txBody>
          <a:bodyPr lIns="90000" tIns="45000" rIns="90000" bIns="45000">
            <a:noAutofit/>
          </a:bodyPr>
          <a:p>
            <a:pPr algn="ctr">
              <a:lnSpc>
                <a:spcPct val="100000"/>
              </a:lnSpc>
              <a:spcBef>
                <a:spcPts val="800"/>
              </a:spcBef>
            </a:pPr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</a:pPr>
            <a:endParaRPr lang="en-US" sz="32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Спасибо за внимание!</a:t>
            </a:r>
            <a:endParaRPr lang="en-US" sz="40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551180" y="116205"/>
            <a:ext cx="10972165" cy="102489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anchor="ctr">
            <a:noAutofit/>
          </a:bodyPr>
          <a:p>
            <a:pPr>
              <a:lnSpc>
                <a:spcPct val="100000"/>
              </a:lnSpc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 </a:t>
            </a:r>
            <a:r>
              <a:rPr lang="en-US" sz="2800" b="1" strike="noStrike" spc="-1">
                <a:solidFill>
                  <a:srgbClr val="000000"/>
                </a:solidFill>
                <a:latin typeface="+mj-lt"/>
                <a:cs typeface="+mj-lt"/>
              </a:rPr>
              <a:t>Цель</a:t>
            </a:r>
            <a:r>
              <a:rPr lang="en-US" sz="2800" b="0" strike="noStrike" spc="-1">
                <a:solidFill>
                  <a:srgbClr val="000000"/>
                </a:solidFill>
                <a:latin typeface="+mj-lt"/>
                <a:cs typeface="+mj-lt"/>
              </a:rPr>
              <a:t> проекта </a:t>
            </a:r>
            <a:r>
              <a:rPr lang="ru-RU" altLang="en-US" sz="2800" b="0" strike="noStrike" spc="-1">
                <a:solidFill>
                  <a:srgbClr val="000000"/>
                </a:solidFill>
                <a:latin typeface="+mj-lt"/>
                <a:cs typeface="+mj-lt"/>
              </a:rPr>
              <a:t>- </a:t>
            </a:r>
            <a:r>
              <a:rPr lang="en-US" sz="2800" b="0" strike="noStrike" spc="-1">
                <a:solidFill>
                  <a:srgbClr val="000000"/>
                </a:solidFill>
                <a:latin typeface="+mj-lt"/>
                <a:cs typeface="+mj-lt"/>
              </a:rPr>
              <a:t> формирование знаний и устойчивого интереса к русской народной игрушке</a:t>
            </a:r>
            <a:endParaRPr lang="en-US" sz="2800" b="0" strike="noStrike" spc="-1">
              <a:solidFill>
                <a:srgbClr val="000000"/>
              </a:solidFill>
              <a:latin typeface="+mj-lt"/>
              <a:cs typeface="+mj-lt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609600" y="1119505"/>
            <a:ext cx="10745470" cy="5503545"/>
          </a:xfrm>
          <a:prstGeom prst="rect">
            <a:avLst/>
          </a:prstGeom>
          <a:solidFill>
            <a:srgbClr val="FFFFFF"/>
          </a:solidFill>
          <a:ln w="12600">
            <a:solidFill>
              <a:srgbClr val="3399FF"/>
            </a:solidFill>
            <a:miter/>
          </a:ln>
        </p:spPr>
        <p:txBody>
          <a:bodyPr lIns="90000" tIns="45000" rIns="90000" bIns="45000">
            <a:noAutofit/>
          </a:bodyPr>
          <a:p>
            <a:pPr algn="ctr">
              <a:lnSpc>
                <a:spcPct val="100000"/>
              </a:lnSpc>
              <a:spcBef>
                <a:spcPts val="560"/>
              </a:spcBef>
            </a:pPr>
            <a:r>
              <a:rPr lang="ru-RU" altLang="en-US" sz="2400" b="1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Задачи</a:t>
            </a:r>
            <a:r>
              <a:rPr lang="ru-RU" alt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: </a:t>
            </a:r>
            <a:endParaRPr 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ts val="560"/>
              </a:spcBef>
            </a:pPr>
            <a:r>
              <a:rPr 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1.Формировать  познавательную активность и самостоятельность  детей при решении проблемной ситуации </a:t>
            </a:r>
            <a:endParaRPr 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ts val="560"/>
              </a:spcBef>
            </a:pPr>
            <a:r>
              <a:rPr 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2.Формировать  умения  выбирать лучший способ решения и осуществления замысла, планировать совместную деятельность и  анализировать результы</a:t>
            </a:r>
            <a:endParaRPr 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ts val="560"/>
              </a:spcBef>
            </a:pPr>
            <a:r>
              <a:rPr 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3.Развивать коммуникативные навыки: умение договариваться, работать в команде, выступать перед сверстниками, устанавливать новые контакты</a:t>
            </a:r>
            <a:endParaRPr 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ts val="560"/>
              </a:spcBef>
            </a:pPr>
            <a:r>
              <a:rPr 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4.Развивать познавательный интерес; интерес к народному творчеству; творческие способности, фантазию</a:t>
            </a:r>
            <a:endParaRPr 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ts val="560"/>
              </a:spcBef>
            </a:pPr>
            <a:r>
              <a:rPr 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5. Воспитывать у детей любовь и уважение к труду народных умельцев, эстетический и художественный вкус, бережное отношение к народной игрушке.</a:t>
            </a:r>
            <a:endParaRPr lang="en-US" sz="24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480" y="235437"/>
            <a:ext cx="10972440" cy="4921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p>
            <a:pPr algn="ctr"/>
            <a:r>
              <a:rPr lang="ru-RU" altLang="en-US" sz="3200"/>
              <a:t>Актуальность: </a:t>
            </a:r>
            <a:endParaRPr lang="ru-RU" altLang="en-US" sz="3200"/>
          </a:p>
        </p:txBody>
      </p:sp>
      <p:sp>
        <p:nvSpPr>
          <p:cNvPr id="5" name="Subtitle 4"/>
          <p:cNvSpPr>
            <a:spLocks noGrp="1"/>
          </p:cNvSpPr>
          <p:nvPr>
            <p:ph type="sub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p>
            <a:r>
              <a:rPr lang="en-US" sz="2800"/>
              <a:t>При предварительной работе к изучению новой темы недели «Народная культура» на групповом сборе выяснилось, что у детей недостаточно сформированы знания об истории возникновения и появления матрешки на Руси, об особенностях росписи русской матрешки («Семеновская», «Загорская», «Полхов - Майданская», «Вятская» и др.). Дети не знают, что матрешка является одним из главных символов народной культуры России. Мало знают об изготовлении матрешки, народных умельцах и художниках, расписывающих народную игрушку</a:t>
            </a:r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2"/>
          <p:cNvSpPr txBox="1"/>
          <p:nvPr/>
        </p:nvSpPr>
        <p:spPr>
          <a:xfrm>
            <a:off x="551180" y="836930"/>
            <a:ext cx="9812655" cy="4395470"/>
          </a:xfrm>
          <a:prstGeom prst="rect">
            <a:avLst/>
          </a:prstGeom>
          <a:solidFill>
            <a:srgbClr val="FFFFFF"/>
          </a:solidFill>
          <a:ln w="12600">
            <a:solidFill>
              <a:srgbClr val="3399FF"/>
            </a:solidFill>
            <a:miter/>
          </a:ln>
        </p:spPr>
        <p:txBody>
          <a:bodyPr lIns="90000" tIns="45000" rIns="90000" bIns="45000">
            <a:noAutofit/>
          </a:bodyPr>
          <a:p>
            <a:pPr indent="0" algn="ctr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Symbol" panose="05050102010706020507" charset="2"/>
              <a:buNone/>
            </a:pPr>
            <a:r>
              <a:rPr lang="en-US" sz="3200" spc="-1">
                <a:solidFill>
                  <a:srgbClr val="FF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  <a:t>Первый этап  - </a:t>
            </a:r>
            <a:r>
              <a:rPr lang="ru-RU" altLang="en-US" sz="3200" spc="-1">
                <a:solidFill>
                  <a:srgbClr val="FF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  <a:t>выбор темы</a:t>
            </a:r>
            <a:endParaRPr lang="ru-RU" altLang="en-US" sz="3200" spc="-1">
              <a:solidFill>
                <a:srgbClr val="FF0000"/>
              </a:solidFill>
              <a:latin typeface="Arial" panose="020B0604020202020204"/>
              <a:ea typeface="SimSun" panose="02010600030101010101" pitchFamily="2" charset="-122"/>
              <a:sym typeface="+mn-ea"/>
            </a:endParaRPr>
          </a:p>
          <a:p>
            <a:pPr indent="0" algn="ctr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Symbol" panose="05050102010706020507" charset="2"/>
              <a:buNone/>
            </a:pPr>
            <a:endParaRPr lang="ru-RU" altLang="en-US" sz="3200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  <a:sym typeface="+mn-ea"/>
            </a:endParaRPr>
          </a:p>
          <a:p>
            <a:pPr indent="0" algn="ctr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Symbol" panose="05050102010706020507" charset="2"/>
              <a:buNone/>
            </a:pPr>
            <a:r>
              <a:rPr lang="ru-RU" altLang="en-US" sz="2800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  <a:t>З</a:t>
            </a:r>
            <a:r>
              <a:rPr lang="en-US" sz="2800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  <a:t>адача педагога - осуществить выбор темы  для изучения и составить план деятельности</a:t>
            </a:r>
            <a:r>
              <a:rPr lang="ru-RU" altLang="en-US" sz="2800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  <a:t>. </a:t>
            </a:r>
            <a:endParaRPr lang="ru-RU" altLang="en-US" sz="2800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  <a:sym typeface="+mn-ea"/>
            </a:endParaRPr>
          </a:p>
          <a:p>
            <a:pPr indent="0" algn="ctr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Symbol" panose="05050102010706020507" charset="2"/>
              <a:buNone/>
            </a:pPr>
            <a:r>
              <a:rPr lang="en-US" sz="2800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  <a:t> </a:t>
            </a:r>
            <a:r>
              <a:rPr lang="ru-RU" altLang="en-US" sz="2800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  <a:t>Для этого используем м</a:t>
            </a:r>
            <a:r>
              <a:rPr lang="en-US" sz="2800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  <a:t>етод трех вопросов:</a:t>
            </a:r>
            <a:br>
              <a:rPr lang="en-US" sz="2800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</a:br>
            <a:br>
              <a:rPr lang="en-US" sz="2800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  <a:sym typeface="+mn-ea"/>
              </a:rPr>
            </a:br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Table 2"/>
          <p:cNvGraphicFramePr/>
          <p:nvPr/>
        </p:nvGraphicFramePr>
        <p:xfrm>
          <a:off x="609600" y="45085"/>
          <a:ext cx="10775950" cy="6739255"/>
        </p:xfrm>
        <a:graphic>
          <a:graphicData uri="http://schemas.openxmlformats.org/drawingml/2006/table">
            <a:tbl>
              <a:tblPr/>
              <a:tblGrid>
                <a:gridCol w="3592195"/>
                <a:gridCol w="3592195"/>
                <a:gridCol w="3591560"/>
              </a:tblGrid>
              <a:tr h="697865">
                <a:tc>
                  <a:txBody>
                    <a:bodyPr>
                      <a:sp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Что мы знаем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Что хотим  узнать 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Как можно узнать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</a:tr>
              <a:tr h="5528310">
                <a:tc>
                  <a:txBody>
                    <a:bodyPr>
                      <a:spAutoFit/>
                    </a:bodyPr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Матрешка - игрушка наших родителей (Саша, Милана)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Таких игрушек сейчас мало (Вадим, Тимур, Вика)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В матрешке несколько кукол разного размера (Настя, Лера)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Матрешек делают из дерева (Полина, Ксюша)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 panose="020B0604020202020204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3EC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 panose="020B0604020202020204"/>
                        <a:ea typeface="SimSun" panose="02010600030101010101" pitchFamily="2" charset="-122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Кто придумал матрешку (Платон, Ксюша, Лера, Антон)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latin typeface="Arial" panose="020B0604020202020204"/>
                        <a:ea typeface="SimSun" panose="02010600030101010101" pitchFamily="2" charset="-122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Как и из чего делают матрешек (Кристина, Полина, Влад)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Какими красками расписывают матрешек (Гриша, Лера)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Какие еще бывают матрешки (Антон, Милана)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Есть ли книги и мультфильмы о матрешках (Мирослава)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Есть ли в других странах похожие игрушки (Настя)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Почему матрешку называют народной игрушкой (Марк, Ярослава)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3EC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Взять книгу в библиотеке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Спросить у родителей и воспитателей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panose="05000000000000000000" pitchFamily="2" charset="2"/>
                        <a:buChar char=""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 panose="020B0604020202020204"/>
                          <a:ea typeface="SimSun" panose="02010600030101010101" pitchFamily="2" charset="-122"/>
                        </a:rPr>
                        <a:t>Вместе со взрослыми или самостоятельно найти информацию в интернете</a:t>
                      </a:r>
                      <a:endParaRPr lang="ru-RU" sz="1800" b="0" strike="noStrike" spc="-1">
                        <a:latin typeface="Arial" panose="020B0604020202020204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3EC"/>
                    </a:solidFill>
                  </a:tcPr>
                </a:tc>
              </a:tr>
              <a:tr h="513080"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F5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F5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609480" y="190440"/>
            <a:ext cx="10972440" cy="58212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C00000"/>
                </a:solidFill>
                <a:latin typeface="Arial" panose="020B0604020202020204"/>
                <a:ea typeface="SimSun" panose="02010600030101010101" pitchFamily="2" charset="-122"/>
              </a:rPr>
              <a:t>Второй этап - </a:t>
            </a:r>
            <a:r>
              <a:rPr lang="ru-RU" altLang="en-US" sz="3200" b="0" strike="noStrike" spc="-1">
                <a:solidFill>
                  <a:srgbClr val="C00000"/>
                </a:solidFill>
                <a:latin typeface="Arial" panose="020B0604020202020204"/>
                <a:ea typeface="SimSun" panose="02010600030101010101" pitchFamily="2" charset="-122"/>
              </a:rPr>
              <a:t>сбор сведений</a:t>
            </a:r>
            <a:endParaRPr lang="ru-RU" altLang="en-US" sz="3200" b="0" strike="noStrike" spc="-1">
              <a:solidFill>
                <a:srgbClr val="C00000"/>
              </a:solidFill>
              <a:latin typeface="Arial" panose="020B0604020202020204"/>
              <a:ea typeface="SimSun" panose="02010600030101010101" pitchFamily="2" charset="-122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609600" y="2215515"/>
            <a:ext cx="10335895" cy="3911600"/>
          </a:xfrm>
          <a:prstGeom prst="rect">
            <a:avLst/>
          </a:prstGeom>
          <a:solidFill>
            <a:srgbClr val="FFFFFF"/>
          </a:solidFill>
          <a:ln w="12600">
            <a:solidFill>
              <a:srgbClr val="3399FF"/>
            </a:solidFill>
            <a:miter/>
          </a:ln>
        </p:spPr>
        <p:txBody>
          <a:bodyPr lIns="90000" tIns="45000" rIns="90000" bIns="45000">
            <a:noAutofit/>
          </a:bodyPr>
          <a:p>
            <a:pPr indent="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ru-RU" alt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З</a:t>
            </a:r>
            <a:r>
              <a:rPr 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адача педагога - создать условия для реализации познавательной деятельности</a:t>
            </a:r>
            <a:r>
              <a:rPr lang="ru-RU" alt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:</a:t>
            </a:r>
            <a:endParaRPr lang="ru-RU" alt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marL="457200" indent="-4572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Wingdings" panose="05000000000000000000" charset="0"/>
              <a:buChar char="Ø"/>
            </a:pPr>
            <a:r>
              <a:rPr lang="ru-RU" alt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информирование родителей </a:t>
            </a:r>
            <a:endParaRPr lang="ru-RU" alt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marL="457200" indent="-4572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Wingdings" panose="05000000000000000000" charset="0"/>
              <a:buChar char="Ø"/>
            </a:pPr>
            <a:r>
              <a:rPr lang="ru-RU" alt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совместный поиск информации в библиотеке, сети интернет</a:t>
            </a:r>
            <a:endParaRPr lang="ru-RU" alt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marL="457200" indent="-4572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Wingdings" panose="05000000000000000000" charset="0"/>
              <a:buChar char="Ø"/>
            </a:pPr>
            <a:r>
              <a:rPr lang="ru-RU" altLang="en-US" sz="24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просмотр познавательного фильма, мультфильмов</a:t>
            </a:r>
            <a:endParaRPr 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indent="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endParaRPr lang="ru-RU" altLang="en-US" sz="24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609600" y="448945"/>
            <a:ext cx="10589895" cy="5278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C00000"/>
                </a:solidFill>
                <a:latin typeface="Arial" panose="020B0604020202020204"/>
                <a:ea typeface="SimSun" panose="02010600030101010101" pitchFamily="2" charset="-122"/>
              </a:rPr>
              <a:t>Третий этап </a:t>
            </a:r>
            <a:r>
              <a:rPr lang="en-US" sz="32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-</a:t>
            </a:r>
            <a:r>
              <a:rPr lang="en-US" sz="3200" b="0" strike="noStrike" spc="-1">
                <a:solidFill>
                  <a:srgbClr val="C00000"/>
                </a:solidFill>
                <a:latin typeface="Arial" panose="020B0604020202020204"/>
                <a:ea typeface="SimSun" panose="02010600030101010101" pitchFamily="2" charset="-122"/>
              </a:rPr>
              <a:t> </a:t>
            </a:r>
            <a:r>
              <a:rPr lang="ru-RU" altLang="en-US" sz="3200" b="0" strike="noStrike" spc="-1">
                <a:solidFill>
                  <a:srgbClr val="C00000"/>
                </a:solidFill>
                <a:latin typeface="Arial" panose="020B0604020202020204"/>
                <a:ea typeface="SimSun" panose="02010600030101010101" pitchFamily="2" charset="-122"/>
              </a:rPr>
              <a:t>выбор продукта детской деятельности</a:t>
            </a:r>
            <a:endParaRPr lang="ru-RU" altLang="en-US" sz="3200" b="0" strike="noStrike" spc="-1">
              <a:solidFill>
                <a:srgbClr val="C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algn="ctr">
              <a:lnSpc>
                <a:spcPct val="100000"/>
              </a:lnSpc>
            </a:pPr>
            <a:endParaRPr lang="ru-RU" altLang="en-US" sz="28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algn="ctr">
              <a:lnSpc>
                <a:spcPct val="100000"/>
              </a:lnSpc>
            </a:pPr>
            <a:endParaRPr lang="ru-RU" altLang="en-US" sz="28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algn="l">
              <a:lnSpc>
                <a:spcPct val="100000"/>
              </a:lnSpc>
            </a:pPr>
            <a:r>
              <a:rPr lang="ru-RU" altLang="en-US" sz="28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Задача педагога -  помочь детям выбрать какой проект (какие проекты) они будут осуществлять:</a:t>
            </a:r>
            <a:endParaRPr lang="ru-RU" altLang="en-US" sz="28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marL="457200" indent="-457200" algn="l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Что мы хотим сделать?</a:t>
            </a:r>
            <a:endParaRPr lang="en-US" sz="28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marL="457200" indent="-457200" algn="l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Почему именно этот продукт мы  выбираем? </a:t>
            </a:r>
            <a:endParaRPr lang="en-US" sz="2800" b="0" strike="noStrike" spc="-1">
              <a:solidFill>
                <a:srgbClr val="000000"/>
              </a:solidFill>
              <a:latin typeface="Arial" panose="020B0604020202020204"/>
              <a:ea typeface="SimSun" panose="02010600030101010101" pitchFamily="2" charset="-122"/>
            </a:endParaRPr>
          </a:p>
          <a:p>
            <a:pPr marL="457200" indent="-457200" algn="l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  <a:t>Что нам  необходимо для этого продукта?</a:t>
            </a:r>
            <a:br>
              <a:rPr lang="en-US" sz="28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</a:br>
            <a:br>
              <a:rPr lang="en-US" sz="2800" b="0" strike="noStrike" spc="-1">
                <a:solidFill>
                  <a:srgbClr val="000000"/>
                </a:solidFill>
                <a:latin typeface="Arial" panose="020B0604020202020204"/>
                <a:ea typeface="SimSun" panose="02010600030101010101" pitchFamily="2" charset="-122"/>
              </a:rPr>
            </a:br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245" y="441325"/>
            <a:ext cx="9178925" cy="4921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/>
          <a:p>
            <a:pPr algn="ctr"/>
            <a:r>
              <a:rPr lang="ru-RU" altLang="en-US" sz="3200">
                <a:solidFill>
                  <a:srgbClr val="C00000"/>
                </a:solidFill>
              </a:rPr>
              <a:t>Четвертый этап</a:t>
            </a:r>
            <a:r>
              <a:rPr lang="ru-RU" altLang="en-US" sz="3200"/>
              <a:t> </a:t>
            </a:r>
            <a:r>
              <a:rPr lang="ru-RU" altLang="en-US" sz="3200">
                <a:solidFill>
                  <a:srgbClr val="C00000"/>
                </a:solidFill>
              </a:rPr>
              <a:t>- реализация проекта</a:t>
            </a:r>
            <a:endParaRPr lang="ru-RU" altLang="en-US" sz="320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609600" y="2024380"/>
            <a:ext cx="9726295" cy="410273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p>
            <a:r>
              <a:rPr lang="en-US"/>
              <a:t> </a:t>
            </a:r>
            <a:r>
              <a:rPr lang="ru-RU" altLang="en-US" sz="2800">
                <a:latin typeface="Arial" panose="020B0604020202020204" pitchFamily="34" charset="0"/>
                <a:cs typeface="Arial" panose="020B0604020202020204" pitchFamily="34" charset="0"/>
              </a:rPr>
              <a:t>Задача педагога -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создать условия для осуществления детских замыслов</a:t>
            </a:r>
            <a:r>
              <a:rPr lang="ru-RU" altLang="en-US" sz="28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charset="0"/>
              <a:buChar char="Ø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2800">
                <a:latin typeface="Arial" panose="020B0604020202020204" pitchFamily="34" charset="0"/>
                <a:cs typeface="Arial" panose="020B0604020202020204" pitchFamily="34" charset="0"/>
              </a:rPr>
              <a:t>Сбор и оформление книги</a:t>
            </a:r>
            <a:endParaRPr lang="ru-RU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268585" cy="58293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/>
          <a:p>
            <a:pPr algn="ctr"/>
            <a:r>
              <a:rPr lang="ru-RU" altLang="en-US" sz="3200">
                <a:solidFill>
                  <a:srgbClr val="C00000"/>
                </a:solidFill>
              </a:rPr>
              <a:t>Пятый этап</a:t>
            </a:r>
            <a:r>
              <a:rPr lang="ru-RU" altLang="en-US" sz="3200"/>
              <a:t> </a:t>
            </a:r>
            <a:r>
              <a:rPr lang="ru-RU" altLang="en-US" sz="3200">
                <a:solidFill>
                  <a:srgbClr val="C00000"/>
                </a:solidFill>
              </a:rPr>
              <a:t>- презентация проекта</a:t>
            </a:r>
            <a:endParaRPr lang="ru-RU" altLang="en-US" sz="320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174750"/>
            <a:ext cx="10314940" cy="495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p>
            <a:pPr marL="0" indent="0">
              <a:buNone/>
            </a:pPr>
            <a:r>
              <a:rPr lang="ru-RU" altLang="en-US" sz="2800"/>
              <a:t>Задача воспитателя –создать условия для того, чтобы дети имели возможность рассказать о своей работе, испытать чувство компетентности, гордости за достижения, осмыслить результаты деятельности:</a:t>
            </a:r>
            <a:endParaRPr lang="ru-RU" altLang="en-US" sz="2800"/>
          </a:p>
          <a:p>
            <a:pPr>
              <a:buFont typeface="Wingdings" panose="05000000000000000000" charset="0"/>
              <a:buChar char="Ø"/>
            </a:pPr>
            <a:r>
              <a:rPr lang="ru-RU" altLang="en-US" sz="2800"/>
              <a:t>Презентация книги сверстникам другой группы</a:t>
            </a:r>
            <a:endParaRPr lang="ru-RU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4215</Words>
  <Application>WPS Presentation</Application>
  <PresentationFormat/>
  <Paragraphs>102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SimSun</vt:lpstr>
      <vt:lpstr>Wingdings</vt:lpstr>
      <vt:lpstr>Arial</vt:lpstr>
      <vt:lpstr>Times New Roman</vt:lpstr>
      <vt:lpstr>Symbol</vt:lpstr>
      <vt:lpstr>StarSymbol</vt:lpstr>
      <vt:lpstr>Segoe Print</vt:lpstr>
      <vt:lpstr>Microsoft YaHei</vt:lpstr>
      <vt:lpstr>Arial Unicode MS</vt:lpstr>
      <vt:lpstr>Calibri</vt:lpstr>
      <vt:lpstr>Wingdings</vt:lpstr>
      <vt:lpstr>Office Theme</vt:lpstr>
      <vt:lpstr>Blue Waves</vt:lpstr>
      <vt:lpstr>1_Blue Waves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«Детский сад комбинированной направленности №1» г. Сосновоборска</dc:title>
  <dc:creator/>
  <cp:lastModifiedBy>петр</cp:lastModifiedBy>
  <cp:revision>40</cp:revision>
  <dcterms:created xsi:type="dcterms:W3CDTF">2022-11-27T08:34:00Z</dcterms:created>
  <dcterms:modified xsi:type="dcterms:W3CDTF">2022-12-06T14:23:35Z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ICV">
    <vt:lpwstr>6F754FCF578C42B2B1C5950DED5BDF21</vt:lpwstr>
  </property>
  <property fmtid="{D5CDD505-2E9C-101B-9397-08002B2CF9AE}" pid="6" name="KSOProductBuildVer">
    <vt:lpwstr>1033-11.2.0.11214</vt:lpwstr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0</vt:i4>
  </property>
  <property fmtid="{D5CDD505-2E9C-101B-9397-08002B2CF9AE}" pid="10" name="PresentationFormat">
    <vt:lpwstr>Widescreen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9</vt:i4>
  </property>
</Properties>
</file>