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75" r:id="rId5"/>
    <p:sldId id="276" r:id="rId6"/>
    <p:sldId id="277" r:id="rId7"/>
    <p:sldId id="273" r:id="rId8"/>
    <p:sldId id="260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2026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  <p:guide pos="211"/>
        <p:guide pos="2026"/>
        <p:guide orient="horz" pos="232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A450D-9206-034B-FE28-28178FC31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1BB3EE-DA1B-5072-2BCC-0E00C18EE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F6A0E-32A1-F2CD-A7BD-539BA17B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7C85DA-006B-4FC0-D36B-092BFB41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0223A3-EEF4-3C0C-FF09-FF487208D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78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1C278-F19F-75BD-9158-27E643B2F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F97B27-59B1-5A84-4D6B-7D00B1DC1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612D08-AB8B-F63D-3BF5-DA93EDF30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3ECAAA-6D73-4CBF-0338-94F44404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398C7-C45B-9873-A027-D9C45BE28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8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81C63C-A147-B992-ECBE-7BC72A626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287D8A-BE38-2001-2BB6-E729E16A7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A09564-37F2-74F9-728E-F0BF0158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F99D07-0175-104E-BFA5-B565DEB6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800B36-A90F-4DA7-B66C-E14DB622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20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6305A-3E43-1D75-EABD-1940BCDD8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EC89D6-FFA7-70C1-1B9F-3ABA4A8C0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460A0D-902C-F84E-43E1-1344A6D3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0EAAA-1075-A7A7-06CB-E89525380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443411-6EE1-EA85-B17B-D6FB296D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37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BAA6B-43A4-F691-DB10-20183B6A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EB193C-E2D4-B040-3A78-CA8670865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21BEE6-D842-53A6-20BA-231C90B2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DB406F-82DF-B773-5BF9-AB8A13AF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59E7DC-C091-D343-1F0D-11C11F39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1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44DFA-CD91-440C-5E0C-EF2849AF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B75833-7042-6AD6-E43B-18E1585E2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B17ED2-386E-53C7-8F31-24F06F181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835843-0CD9-AE48-D24E-D391556D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C09D54-6E63-73C3-F6CB-6083E2C1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CEE7FA-6C0A-6298-B8F5-2E8CB9A0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5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F29F8-01EB-EA1B-725A-549C8EFD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1E5797-23FC-CC05-D673-20BDB6A10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80D290-0683-D45A-EFF6-A2AFF074A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0373D1-D7A4-C685-96D1-9B688F7F5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903942-6177-7D50-F8A4-FE066F938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BB1794-7517-A118-9A66-B26D38E45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2DFC9D-BFAE-760D-71CA-1C254B10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9A375B-4432-FDE7-2F8B-7A27499A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1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4584-C24B-B557-CA19-D89172B5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31630B-06AE-4C0E-C7F4-F50A00DB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69DD5A-11BC-4E35-F327-88658CA4E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763843-F8C9-DFC8-7F53-388534ED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26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862A71-E9AF-4022-CBD6-2514FD8B7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0F565B-B992-7C12-F57E-A5EF2A5D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E423D7-626B-3D38-8C60-2AFD9907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9DE42-FC6E-95C3-20B9-30AA71B7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E19B1-447E-04F5-74A3-01F7CD257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6E1D70-413A-D85D-A3D9-588BAF9EB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BF36E-420E-6F99-7627-FA70EDD6A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42A354-DC6E-6CE3-0AA5-E6135B02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5828CC-2CB4-69E3-99CF-515B2059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9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3107D-DCA6-6845-F63C-180A1B014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CD4297-DDEE-630E-8A92-564A05261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A79B72-2ED6-48CF-AE0B-37A78A05C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A187A7-1388-DEE6-B582-C3962DE6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15E6D4-9724-28B0-551D-6A52AF03B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9A17B1-201C-FD0D-6097-08DF0630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1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A8F42-4526-2EE1-3675-C5C808C43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DB6E83-1347-1FD3-C2B4-5A14E7413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775C9-2360-AC69-B98E-B8D4A3B17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09DB86-2FE2-CC89-F6C3-929C177B7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E87431-8C24-2CAB-53B9-B5B99EE06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5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CC504D-D883-09F9-FF27-55A6494EEA2F}"/>
              </a:ext>
            </a:extLst>
          </p:cNvPr>
          <p:cNvSpPr/>
          <p:nvPr/>
        </p:nvSpPr>
        <p:spPr>
          <a:xfrm>
            <a:off x="0" y="0"/>
            <a:ext cx="12192000" cy="22282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DAB182-A0A9-6126-4792-950A4C3BF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" y="194519"/>
            <a:ext cx="2785767" cy="32676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5670F8-E92D-AC2D-3FF1-A6695C527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363" y="145453"/>
            <a:ext cx="7968163" cy="256663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косметика&#10;&#10;Автоматически созданное описание">
            <a:extLst>
              <a:ext uri="{FF2B5EF4-FFF2-40B4-BE49-F238E27FC236}">
                <a16:creationId xmlns:a16="http://schemas.microsoft.com/office/drawing/2014/main" id="{237AFA5B-2E53-648A-E492-E6AD5978C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885">
            <a:off x="10782188" y="1915662"/>
            <a:ext cx="1407078" cy="42059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FA3D41C0-D5B4-3DB4-CE1A-8D091855E5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93" y="2617261"/>
            <a:ext cx="1076112" cy="8117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C92559-7102-D32C-34E6-1DEA42B712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25" y="2624459"/>
            <a:ext cx="1120796" cy="85269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CCF2E9B-D652-7697-40DD-9468664773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629" y="4576163"/>
            <a:ext cx="1899855" cy="189985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4268D0B-DAA4-D50F-524B-8F2A045373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773">
            <a:off x="8118983" y="4729187"/>
            <a:ext cx="1969574" cy="19347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7B356D8-B62E-A142-3464-905B15680E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624" y="2617261"/>
            <a:ext cx="1009089" cy="82291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65C01B2-1F1B-F61D-E6FE-1691D3DB3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30" y="2601895"/>
            <a:ext cx="1012812" cy="82291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AB7E441-032A-137D-3685-D7DF529124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934">
            <a:off x="3825225" y="4721099"/>
            <a:ext cx="2527329" cy="189985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A0294B74-5FE0-4E9B-D34E-141BE4E4B3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94" y="2632156"/>
            <a:ext cx="882486" cy="80801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71D7152-E7EE-0DCF-EDB7-63CBF280FD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371" y="2628554"/>
            <a:ext cx="1217607" cy="80801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F49C886-27B0-984D-3CA5-5A0DECF7B2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831">
            <a:off x="56932" y="4570939"/>
            <a:ext cx="2213592" cy="203057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298C238-A39A-A225-859B-A917E75D25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501">
            <a:off x="2287306" y="4595688"/>
            <a:ext cx="1742986" cy="191728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E17EAE1-DF04-2ACA-7395-B60549E1B9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88" y="2608968"/>
            <a:ext cx="767056" cy="82291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F05F394-FD70-CD45-344B-9E3CCCB714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155">
            <a:off x="10093969" y="4575937"/>
            <a:ext cx="1899855" cy="189985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3793934-04AB-331D-039C-CB4861E289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936" y="2595282"/>
            <a:ext cx="882486" cy="86686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C044B21-5047-DACF-4EF1-0F8CE4B36D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03" y="2639353"/>
            <a:ext cx="1012812" cy="82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51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264" y="320070"/>
            <a:ext cx="41553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Палочка и палочка,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Между ними — галочка,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И понятно сразу всем,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Получилась 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М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264" y="2475985"/>
            <a:ext cx="44438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Носорог кричит друзьям: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«Букву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Н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принёс я вам,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Н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— как лесенка,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Как лесенка-</a:t>
            </a:r>
            <a:r>
              <a:rPr lang="ru-RU" sz="2800" dirty="0" err="1">
                <a:latin typeface="Bahnschrift" panose="020B0502040204020203" pitchFamily="34" charset="0"/>
                <a:cs typeface="Arial" panose="020B0604020202020204" pitchFamily="34" charset="0"/>
              </a:rPr>
              <a:t>чудесенка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!»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26673" y="320070"/>
            <a:ext cx="49087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Говорил недавно кто-то: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П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похожа на ворота,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Возражать мне было лень,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Я-то знал, что «П», как пень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819" y="4631900"/>
            <a:ext cx="50177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О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— кольцо и сушка,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Бублик, бубен, погремушка.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Засмотревшись на дупло,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В нём узнали букву «О»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6673" y="2475985"/>
            <a:ext cx="49760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Говорит ворона: «Кар-р-р!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У меня — огромный дар-р-р.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Всем ребятам я пример-р-р.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Не трудна мне 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Р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»!»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6673" y="4631900"/>
            <a:ext cx="50016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Мышка бублик притащила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И уселась в уголок.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С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вдруг получилась,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Когда съела та кусок</a:t>
            </a:r>
          </a:p>
        </p:txBody>
      </p:sp>
    </p:spTree>
    <p:extLst>
      <p:ext uri="{BB962C8B-B14F-4D97-AF65-F5344CB8AC3E}">
        <p14:creationId xmlns:p14="http://schemas.microsoft.com/office/powerpoint/2010/main" val="3256895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264" y="320070"/>
            <a:ext cx="51876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То ли зонтик, то ли гвоздь,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Т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— наш новый гость.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Молоток стучит: «Тук-тук!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Букве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Т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я старый друг!»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264" y="2475985"/>
            <a:ext cx="489909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У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— как будто ушки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У зайчонка на макушке.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У улитки рожки тоже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Тук на букву «У» похожи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320070"/>
            <a:ext cx="58015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Похожа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Х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на ножницы,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Когда они в работе.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И в крыльях мельничных, друзья,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Х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без труда найдёте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819" y="4631900"/>
            <a:ext cx="55162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Филин, в книжку залетев,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Притворился буквой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Ф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Филин — два огромных глаза —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Букву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Ф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напомнит сразу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2475985"/>
            <a:ext cx="40879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Вот какая 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Ц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»: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С </a:t>
            </a:r>
            <a:r>
              <a:rPr lang="ru-RU" sz="2800" dirty="0" err="1">
                <a:latin typeface="Bahnschrift" panose="020B0502040204020203" pitchFamily="34" charset="0"/>
                <a:cs typeface="Arial" panose="020B0604020202020204" pitchFamily="34" charset="0"/>
              </a:rPr>
              <a:t>коготочком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 на конце,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Коготок-царапка,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Как кошачья лапка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4631900"/>
            <a:ext cx="46794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Да, вы правильно решили: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Ч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мы пишем, как четыре.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Только с цифрами, друзья,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Буквы путать нам нельзя!</a:t>
            </a:r>
          </a:p>
        </p:txBody>
      </p:sp>
    </p:spTree>
    <p:extLst>
      <p:ext uri="{BB962C8B-B14F-4D97-AF65-F5344CB8AC3E}">
        <p14:creationId xmlns:p14="http://schemas.microsoft.com/office/powerpoint/2010/main" val="4225517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264" y="320070"/>
            <a:ext cx="464139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Посмотри на букву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Ш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—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Буква очень хороша,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Потому что из неё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Можно сделать «Е» и «Ё»!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264" y="2475985"/>
            <a:ext cx="50088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Разыгрался наш щенок,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Кверху лапками он лёг,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Стал на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Щ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похожим сразу,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Терпим мы его проказы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5087" y="320070"/>
            <a:ext cx="49432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Этот знак на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Ы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исправим,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Если черточку добавим.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В русском языке, увы, 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Не бывает слов на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Ы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819" y="4631900"/>
            <a:ext cx="52806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Этот знак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Ъ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ужасно гордый: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«Я на свете самый твёрдый!»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Даже самый мягкий знак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Не смягчит меня никак!»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5087" y="2475985"/>
            <a:ext cx="522219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Этот знак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Ь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— хитрый знак,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Не сказать его никак!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Он не произносится,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Но в слово часто просится!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5087" y="4631900"/>
            <a:ext cx="49866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«С» немного встрепенулась,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И тотчас перевернулась,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Язычок нам показала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И на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Э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похожа стала</a:t>
            </a:r>
          </a:p>
        </p:txBody>
      </p:sp>
    </p:spTree>
    <p:extLst>
      <p:ext uri="{BB962C8B-B14F-4D97-AF65-F5344CB8AC3E}">
        <p14:creationId xmlns:p14="http://schemas.microsoft.com/office/powerpoint/2010/main" val="17418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264" y="320070"/>
            <a:ext cx="52180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Чтобы «О» не укатилась,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Крепко к столбику прибью.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Ой, смотри-ка, что случилось: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Получилась 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Ю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320070"/>
            <a:ext cx="49808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Всем известно, 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Я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Самая последняя.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В конце скромненько стоит, 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Завершает алфавит</a:t>
            </a:r>
          </a:p>
        </p:txBody>
      </p:sp>
    </p:spTree>
    <p:extLst>
      <p:ext uri="{BB962C8B-B14F-4D97-AF65-F5344CB8AC3E}">
        <p14:creationId xmlns:p14="http://schemas.microsoft.com/office/powerpoint/2010/main" val="271735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низ">
            <a:extLst>
              <a:ext uri="{FF2B5EF4-FFF2-40B4-BE49-F238E27FC236}">
                <a16:creationId xmlns:a16="http://schemas.microsoft.com/office/drawing/2014/main" id="{5385D5BD-F3A5-720F-DA6A-000D61985F16}"/>
              </a:ext>
            </a:extLst>
          </p:cNvPr>
          <p:cNvSpPr/>
          <p:nvPr/>
        </p:nvSpPr>
        <p:spPr>
          <a:xfrm rot="10800000">
            <a:off x="2799737" y="3468826"/>
            <a:ext cx="833075" cy="718168"/>
          </a:xfrm>
          <a:prstGeom prst="triangle">
            <a:avLst/>
          </a:prstGeom>
          <a:solidFill>
            <a:srgbClr val="FF0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верх">
            <a:extLst>
              <a:ext uri="{FF2B5EF4-FFF2-40B4-BE49-F238E27FC236}">
                <a16:creationId xmlns:a16="http://schemas.microsoft.com/office/drawing/2014/main" id="{AE0C03EC-E77D-15A4-4E38-B99F4069801C}"/>
              </a:ext>
            </a:extLst>
          </p:cNvPr>
          <p:cNvSpPr/>
          <p:nvPr/>
        </p:nvSpPr>
        <p:spPr>
          <a:xfrm>
            <a:off x="2799737" y="2671006"/>
            <a:ext cx="833075" cy="71816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0275868F-4E7B-72EA-64F3-4B171B09A139}"/>
              </a:ext>
            </a:extLst>
          </p:cNvPr>
          <p:cNvSpPr txBox="1"/>
          <p:nvPr/>
        </p:nvSpPr>
        <p:spPr>
          <a:xfrm>
            <a:off x="361361" y="4560791"/>
            <a:ext cx="51940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30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000" dirty="0">
                <a:latin typeface="Bahnschrift" panose="020B0502040204020203" pitchFamily="34" charset="0"/>
                <a:cs typeface="Arial" panose="020B0604020202020204" pitchFamily="34" charset="0"/>
              </a:rPr>
              <a:t>» за «А» шагает смело</a:t>
            </a:r>
          </a:p>
          <a:p>
            <a:r>
              <a:rPr lang="ru-RU" sz="3000" dirty="0">
                <a:latin typeface="Bahnschrift" panose="020B0502040204020203" pitchFamily="34" charset="0"/>
                <a:cs typeface="Arial" panose="020B0604020202020204" pitchFamily="34" charset="0"/>
              </a:rPr>
              <a:t>И бурчит: «Ну что за дело?</a:t>
            </a:r>
          </a:p>
          <a:p>
            <a:r>
              <a:rPr lang="ru-RU" sz="3000" dirty="0">
                <a:latin typeface="Bahnschrift" panose="020B0502040204020203" pitchFamily="34" charset="0"/>
                <a:cs typeface="Arial" panose="020B0604020202020204" pitchFamily="34" charset="0"/>
              </a:rPr>
              <a:t>Первой я хочу стоять, </a:t>
            </a:r>
          </a:p>
          <a:p>
            <a:r>
              <a:rPr lang="ru-RU" sz="3000" dirty="0">
                <a:latin typeface="Bahnschrift" panose="020B0502040204020203" pitchFamily="34" charset="0"/>
                <a:cs typeface="Arial" panose="020B0604020202020204" pitchFamily="34" charset="0"/>
              </a:rPr>
              <a:t>Алфавит наш возглавлять!»</a:t>
            </a:r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id="{B4DA4D96-4614-3F75-34B4-92DC1340E7D5}"/>
              </a:ext>
            </a:extLst>
          </p:cNvPr>
          <p:cNvSpPr txBox="1"/>
          <p:nvPr/>
        </p:nvSpPr>
        <p:spPr>
          <a:xfrm>
            <a:off x="361361" y="358218"/>
            <a:ext cx="46458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30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000" dirty="0">
                <a:latin typeface="Bahnschrift" panose="020B0502040204020203" pitchFamily="34" charset="0"/>
                <a:cs typeface="Arial" panose="020B0604020202020204" pitchFamily="34" charset="0"/>
              </a:rPr>
              <a:t>» — всему глава.</a:t>
            </a:r>
          </a:p>
          <a:p>
            <a:r>
              <a:rPr lang="ru-RU" sz="3000" dirty="0">
                <a:latin typeface="Bahnschrift" panose="020B0502040204020203" pitchFamily="34" charset="0"/>
                <a:cs typeface="Arial" panose="020B0604020202020204" pitchFamily="34" charset="0"/>
              </a:rPr>
              <a:t>У нее солидный вид,</a:t>
            </a:r>
          </a:p>
          <a:p>
            <a:r>
              <a:rPr lang="ru-RU" sz="3000" dirty="0">
                <a:latin typeface="Bahnschrift" panose="020B0502040204020203" pitchFamily="34" charset="0"/>
                <a:cs typeface="Arial" panose="020B0604020202020204" pitchFamily="34" charset="0"/>
              </a:rPr>
              <a:t>Потому что буква «</a:t>
            </a:r>
            <a:r>
              <a:rPr lang="ru-RU" sz="30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000" dirty="0">
                <a:latin typeface="Bahnschrift" panose="020B0502040204020203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300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Начинает</a:t>
            </a:r>
            <a:r>
              <a:rPr lang="ru-RU" sz="3000" dirty="0">
                <a:latin typeface="Bahnschrift" panose="020B0502040204020203" pitchFamily="34" charset="0"/>
                <a:cs typeface="Arial" panose="020B0604020202020204" pitchFamily="34" charset="0"/>
              </a:rPr>
              <a:t> алфавит</a:t>
            </a:r>
          </a:p>
        </p:txBody>
      </p:sp>
      <p:grpSp>
        <p:nvGrpSpPr>
          <p:cNvPr id="14" name="Блок">
            <a:extLst>
              <a:ext uri="{FF2B5EF4-FFF2-40B4-BE49-F238E27FC236}">
                <a16:creationId xmlns:a16="http://schemas.microsoft.com/office/drawing/2014/main" id="{875A63C5-ACB8-6A85-83AA-EC1D56FCA069}"/>
              </a:ext>
            </a:extLst>
          </p:cNvPr>
          <p:cNvGrpSpPr/>
          <p:nvPr/>
        </p:nvGrpSpPr>
        <p:grpSpPr>
          <a:xfrm>
            <a:off x="5994005" y="0"/>
            <a:ext cx="6197995" cy="6858000"/>
            <a:chOff x="5994005" y="0"/>
            <a:chExt cx="6197995" cy="685800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CDC7BF56-F7D9-A7A9-671D-34D60DDF31DF}"/>
                </a:ext>
              </a:extLst>
            </p:cNvPr>
            <p:cNvSpPr/>
            <p:nvPr/>
          </p:nvSpPr>
          <p:spPr>
            <a:xfrm>
              <a:off x="6438507" y="0"/>
              <a:ext cx="5753493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45A035E-F361-C0CF-54B2-6456C2713575}"/>
                </a:ext>
              </a:extLst>
            </p:cNvPr>
            <p:cNvSpPr/>
            <p:nvPr/>
          </p:nvSpPr>
          <p:spPr>
            <a:xfrm>
              <a:off x="6784155" y="358218"/>
              <a:ext cx="5046484" cy="2196445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3FAB2AE-72E2-DA5E-0375-E2D90145B7E9}"/>
                </a:ext>
              </a:extLst>
            </p:cNvPr>
            <p:cNvSpPr/>
            <p:nvPr/>
          </p:nvSpPr>
          <p:spPr>
            <a:xfrm>
              <a:off x="6570482" y="857839"/>
              <a:ext cx="575036" cy="11877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3132F11-5F98-1683-8A67-A2B586AD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4005" y="628160"/>
              <a:ext cx="5761219" cy="192650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AF2D1A66-CCBC-152F-FDBB-14206965A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1897" y="1907800"/>
              <a:ext cx="2667000" cy="479107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FB5958B-6946-38B4-DDBF-65FD3CA58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1606" y="3545233"/>
              <a:ext cx="2171309" cy="2546887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0E6610-B325-677A-C7D7-490DA22C9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931" y="4329700"/>
            <a:ext cx="2648688" cy="216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F75CB9-60D1-03F5-9232-28628C53F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14" y="382305"/>
            <a:ext cx="219891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0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низ">
            <a:extLst>
              <a:ext uri="{FF2B5EF4-FFF2-40B4-BE49-F238E27FC236}">
                <a16:creationId xmlns:a16="http://schemas.microsoft.com/office/drawing/2014/main" id="{5385D5BD-F3A5-720F-DA6A-000D61985F16}"/>
              </a:ext>
            </a:extLst>
          </p:cNvPr>
          <p:cNvSpPr/>
          <p:nvPr/>
        </p:nvSpPr>
        <p:spPr>
          <a:xfrm rot="10800000">
            <a:off x="2799737" y="3468826"/>
            <a:ext cx="833075" cy="718168"/>
          </a:xfrm>
          <a:prstGeom prst="triangle">
            <a:avLst/>
          </a:prstGeom>
          <a:solidFill>
            <a:srgbClr val="FF0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верх">
            <a:extLst>
              <a:ext uri="{FF2B5EF4-FFF2-40B4-BE49-F238E27FC236}">
                <a16:creationId xmlns:a16="http://schemas.microsoft.com/office/drawing/2014/main" id="{AE0C03EC-E77D-15A4-4E38-B99F4069801C}"/>
              </a:ext>
            </a:extLst>
          </p:cNvPr>
          <p:cNvSpPr/>
          <p:nvPr/>
        </p:nvSpPr>
        <p:spPr>
          <a:xfrm>
            <a:off x="2799737" y="2671006"/>
            <a:ext cx="833075" cy="71816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0275868F-4E7B-72EA-64F3-4B171B09A139}"/>
              </a:ext>
            </a:extLst>
          </p:cNvPr>
          <p:cNvSpPr txBox="1"/>
          <p:nvPr/>
        </p:nvSpPr>
        <p:spPr>
          <a:xfrm>
            <a:off x="361361" y="4560791"/>
            <a:ext cx="548740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Она словно кочерга,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У нее одна нога,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Не гусь, не палка буква «</a:t>
            </a:r>
            <a:r>
              <a:rPr lang="ru-RU" sz="32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»,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А цапля на одной ноге</a:t>
            </a:r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id="{B4DA4D96-4614-3F75-34B4-92DC1340E7D5}"/>
              </a:ext>
            </a:extLst>
          </p:cNvPr>
          <p:cNvSpPr txBox="1"/>
          <p:nvPr/>
        </p:nvSpPr>
        <p:spPr>
          <a:xfrm>
            <a:off x="361361" y="358218"/>
            <a:ext cx="56765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» — буква очень важная,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Воображала страшная,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Грудь колесом, живот надут,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Будто нет важнее тут</a:t>
            </a:r>
          </a:p>
        </p:txBody>
      </p:sp>
      <p:grpSp>
        <p:nvGrpSpPr>
          <p:cNvPr id="14" name="Блок">
            <a:extLst>
              <a:ext uri="{FF2B5EF4-FFF2-40B4-BE49-F238E27FC236}">
                <a16:creationId xmlns:a16="http://schemas.microsoft.com/office/drawing/2014/main" id="{875A63C5-ACB8-6A85-83AA-EC1D56FCA069}"/>
              </a:ext>
            </a:extLst>
          </p:cNvPr>
          <p:cNvGrpSpPr/>
          <p:nvPr/>
        </p:nvGrpSpPr>
        <p:grpSpPr>
          <a:xfrm>
            <a:off x="5994005" y="0"/>
            <a:ext cx="6197995" cy="6858000"/>
            <a:chOff x="5994005" y="0"/>
            <a:chExt cx="6197995" cy="685800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CDC7BF56-F7D9-A7A9-671D-34D60DDF31DF}"/>
                </a:ext>
              </a:extLst>
            </p:cNvPr>
            <p:cNvSpPr/>
            <p:nvPr/>
          </p:nvSpPr>
          <p:spPr>
            <a:xfrm>
              <a:off x="6438507" y="0"/>
              <a:ext cx="5753493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45A035E-F361-C0CF-54B2-6456C2713575}"/>
                </a:ext>
              </a:extLst>
            </p:cNvPr>
            <p:cNvSpPr/>
            <p:nvPr/>
          </p:nvSpPr>
          <p:spPr>
            <a:xfrm>
              <a:off x="6784155" y="358218"/>
              <a:ext cx="5046484" cy="2196445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3FAB2AE-72E2-DA5E-0375-E2D90145B7E9}"/>
                </a:ext>
              </a:extLst>
            </p:cNvPr>
            <p:cNvSpPr/>
            <p:nvPr/>
          </p:nvSpPr>
          <p:spPr>
            <a:xfrm>
              <a:off x="6570482" y="857839"/>
              <a:ext cx="575036" cy="11877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3132F11-5F98-1683-8A67-A2B586AD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4005" y="628160"/>
              <a:ext cx="5761219" cy="192650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AF2D1A66-CCBC-152F-FDBB-14206965A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1897" y="1907800"/>
              <a:ext cx="2667000" cy="479107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FB5958B-6946-38B4-DDBF-65FD3CA58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1606" y="3545233"/>
              <a:ext cx="2171309" cy="2546887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0E6610-B325-677A-C7D7-490DA22C9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0933" y="4329700"/>
            <a:ext cx="2110684" cy="216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F75CB9-60D1-03F5-9232-28628C53F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0405" y="358218"/>
            <a:ext cx="265846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4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низ">
            <a:extLst>
              <a:ext uri="{FF2B5EF4-FFF2-40B4-BE49-F238E27FC236}">
                <a16:creationId xmlns:a16="http://schemas.microsoft.com/office/drawing/2014/main" id="{5385D5BD-F3A5-720F-DA6A-000D61985F16}"/>
              </a:ext>
            </a:extLst>
          </p:cNvPr>
          <p:cNvSpPr/>
          <p:nvPr/>
        </p:nvSpPr>
        <p:spPr>
          <a:xfrm rot="10800000">
            <a:off x="2799737" y="3468826"/>
            <a:ext cx="833075" cy="718168"/>
          </a:xfrm>
          <a:prstGeom prst="triangle">
            <a:avLst/>
          </a:prstGeom>
          <a:solidFill>
            <a:srgbClr val="FF0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верх">
            <a:extLst>
              <a:ext uri="{FF2B5EF4-FFF2-40B4-BE49-F238E27FC236}">
                <a16:creationId xmlns:a16="http://schemas.microsoft.com/office/drawing/2014/main" id="{AE0C03EC-E77D-15A4-4E38-B99F4069801C}"/>
              </a:ext>
            </a:extLst>
          </p:cNvPr>
          <p:cNvSpPr/>
          <p:nvPr/>
        </p:nvSpPr>
        <p:spPr>
          <a:xfrm>
            <a:off x="2799737" y="2671006"/>
            <a:ext cx="833075" cy="71816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0275868F-4E7B-72EA-64F3-4B171B09A139}"/>
              </a:ext>
            </a:extLst>
          </p:cNvPr>
          <p:cNvSpPr txBox="1"/>
          <p:nvPr/>
        </p:nvSpPr>
        <p:spPr>
          <a:xfrm>
            <a:off x="361361" y="4560791"/>
            <a:ext cx="525175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» одною лапкой пляшет,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А другою лапкой машет.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И при этом буква «</a:t>
            </a:r>
            <a:r>
              <a:rPr lang="ru-RU" sz="32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» —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Будто усики жука</a:t>
            </a:r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id="{B4DA4D96-4614-3F75-34B4-92DC1340E7D5}"/>
              </a:ext>
            </a:extLst>
          </p:cNvPr>
          <p:cNvSpPr txBox="1"/>
          <p:nvPr/>
        </p:nvSpPr>
        <p:spPr>
          <a:xfrm>
            <a:off x="361361" y="358218"/>
            <a:ext cx="571021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32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» наискосок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Примеряла поясок.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Снизу вверх его тянула,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К правой ножке пристегнула</a:t>
            </a:r>
          </a:p>
        </p:txBody>
      </p:sp>
      <p:grpSp>
        <p:nvGrpSpPr>
          <p:cNvPr id="14" name="Блок">
            <a:extLst>
              <a:ext uri="{FF2B5EF4-FFF2-40B4-BE49-F238E27FC236}">
                <a16:creationId xmlns:a16="http://schemas.microsoft.com/office/drawing/2014/main" id="{875A63C5-ACB8-6A85-83AA-EC1D56FCA069}"/>
              </a:ext>
            </a:extLst>
          </p:cNvPr>
          <p:cNvGrpSpPr/>
          <p:nvPr/>
        </p:nvGrpSpPr>
        <p:grpSpPr>
          <a:xfrm>
            <a:off x="5994005" y="0"/>
            <a:ext cx="6197995" cy="6858000"/>
            <a:chOff x="5994005" y="0"/>
            <a:chExt cx="6197995" cy="685800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CDC7BF56-F7D9-A7A9-671D-34D60DDF31DF}"/>
                </a:ext>
              </a:extLst>
            </p:cNvPr>
            <p:cNvSpPr/>
            <p:nvPr/>
          </p:nvSpPr>
          <p:spPr>
            <a:xfrm>
              <a:off x="6438507" y="0"/>
              <a:ext cx="5753493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45A035E-F361-C0CF-54B2-6456C2713575}"/>
                </a:ext>
              </a:extLst>
            </p:cNvPr>
            <p:cNvSpPr/>
            <p:nvPr/>
          </p:nvSpPr>
          <p:spPr>
            <a:xfrm>
              <a:off x="6784155" y="358218"/>
              <a:ext cx="5046484" cy="2196445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3FAB2AE-72E2-DA5E-0375-E2D90145B7E9}"/>
                </a:ext>
              </a:extLst>
            </p:cNvPr>
            <p:cNvSpPr/>
            <p:nvPr/>
          </p:nvSpPr>
          <p:spPr>
            <a:xfrm>
              <a:off x="6570482" y="857839"/>
              <a:ext cx="575036" cy="11877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3132F11-5F98-1683-8A67-A2B586AD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4005" y="628160"/>
              <a:ext cx="5761219" cy="192650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AF2D1A66-CCBC-152F-FDBB-14206965A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1897" y="1907800"/>
              <a:ext cx="2667000" cy="479107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FB5958B-6946-38B4-DDBF-65FD3CA58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1606" y="3545233"/>
              <a:ext cx="2171309" cy="2546887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0E6610-B325-677A-C7D7-490DA22C9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6735" y="4266646"/>
            <a:ext cx="2359079" cy="216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F75CB9-60D1-03F5-9232-28628C53F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576" y="431354"/>
            <a:ext cx="287339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4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низ">
            <a:extLst>
              <a:ext uri="{FF2B5EF4-FFF2-40B4-BE49-F238E27FC236}">
                <a16:creationId xmlns:a16="http://schemas.microsoft.com/office/drawing/2014/main" id="{5385D5BD-F3A5-720F-DA6A-000D61985F16}"/>
              </a:ext>
            </a:extLst>
          </p:cNvPr>
          <p:cNvSpPr/>
          <p:nvPr/>
        </p:nvSpPr>
        <p:spPr>
          <a:xfrm rot="10800000">
            <a:off x="2799737" y="3468826"/>
            <a:ext cx="833075" cy="718168"/>
          </a:xfrm>
          <a:prstGeom prst="triangle">
            <a:avLst/>
          </a:prstGeom>
          <a:solidFill>
            <a:srgbClr val="FF0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верх">
            <a:extLst>
              <a:ext uri="{FF2B5EF4-FFF2-40B4-BE49-F238E27FC236}">
                <a16:creationId xmlns:a16="http://schemas.microsoft.com/office/drawing/2014/main" id="{AE0C03EC-E77D-15A4-4E38-B99F4069801C}"/>
              </a:ext>
            </a:extLst>
          </p:cNvPr>
          <p:cNvSpPr/>
          <p:nvPr/>
        </p:nvSpPr>
        <p:spPr>
          <a:xfrm>
            <a:off x="2799737" y="2671006"/>
            <a:ext cx="833075" cy="71816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0275868F-4E7B-72EA-64F3-4B171B09A139}"/>
              </a:ext>
            </a:extLst>
          </p:cNvPr>
          <p:cNvSpPr txBox="1"/>
          <p:nvPr/>
        </p:nvSpPr>
        <p:spPr>
          <a:xfrm>
            <a:off x="361361" y="4560791"/>
            <a:ext cx="472757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Палочка и палочка,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Между ними — галочка,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И понятно сразу всем,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Получилась буква «</a:t>
            </a:r>
            <a:r>
              <a:rPr lang="ru-RU" sz="32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id="{B4DA4D96-4614-3F75-34B4-92DC1340E7D5}"/>
              </a:ext>
            </a:extLst>
          </p:cNvPr>
          <p:cNvSpPr txBox="1"/>
          <p:nvPr/>
        </p:nvSpPr>
        <p:spPr>
          <a:xfrm>
            <a:off x="361361" y="358218"/>
            <a:ext cx="60564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Лисёнок по лесу гуляет,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Лисёнок буквы повторяет,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«Раз, два, три, четыре, пять, —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Как бы «</a:t>
            </a:r>
            <a:r>
              <a:rPr lang="ru-RU" sz="32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» не потерять!»</a:t>
            </a:r>
          </a:p>
        </p:txBody>
      </p:sp>
      <p:grpSp>
        <p:nvGrpSpPr>
          <p:cNvPr id="14" name="Блок">
            <a:extLst>
              <a:ext uri="{FF2B5EF4-FFF2-40B4-BE49-F238E27FC236}">
                <a16:creationId xmlns:a16="http://schemas.microsoft.com/office/drawing/2014/main" id="{875A63C5-ACB8-6A85-83AA-EC1D56FCA069}"/>
              </a:ext>
            </a:extLst>
          </p:cNvPr>
          <p:cNvGrpSpPr/>
          <p:nvPr/>
        </p:nvGrpSpPr>
        <p:grpSpPr>
          <a:xfrm>
            <a:off x="5994005" y="0"/>
            <a:ext cx="6197995" cy="6858000"/>
            <a:chOff x="5994005" y="0"/>
            <a:chExt cx="6197995" cy="685800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CDC7BF56-F7D9-A7A9-671D-34D60DDF31DF}"/>
                </a:ext>
              </a:extLst>
            </p:cNvPr>
            <p:cNvSpPr/>
            <p:nvPr/>
          </p:nvSpPr>
          <p:spPr>
            <a:xfrm>
              <a:off x="6438507" y="0"/>
              <a:ext cx="5753493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45A035E-F361-C0CF-54B2-6456C2713575}"/>
                </a:ext>
              </a:extLst>
            </p:cNvPr>
            <p:cNvSpPr/>
            <p:nvPr/>
          </p:nvSpPr>
          <p:spPr>
            <a:xfrm>
              <a:off x="6784155" y="358218"/>
              <a:ext cx="5046484" cy="2196445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3FAB2AE-72E2-DA5E-0375-E2D90145B7E9}"/>
                </a:ext>
              </a:extLst>
            </p:cNvPr>
            <p:cNvSpPr/>
            <p:nvPr/>
          </p:nvSpPr>
          <p:spPr>
            <a:xfrm>
              <a:off x="6570482" y="857839"/>
              <a:ext cx="575036" cy="11877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3132F11-5F98-1683-8A67-A2B586AD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4005" y="628160"/>
              <a:ext cx="5761219" cy="192650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AF2D1A66-CCBC-152F-FDBB-14206965A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1897" y="1907800"/>
              <a:ext cx="2667000" cy="479107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FB5958B-6946-38B4-DDBF-65FD3CA58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1606" y="3545233"/>
              <a:ext cx="2171309" cy="2546887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0E6610-B325-677A-C7D7-490DA22C9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8807" y="4339782"/>
            <a:ext cx="3254936" cy="216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F75CB9-60D1-03F5-9232-28628C53F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844" y="413295"/>
            <a:ext cx="270246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9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низ">
            <a:extLst>
              <a:ext uri="{FF2B5EF4-FFF2-40B4-BE49-F238E27FC236}">
                <a16:creationId xmlns:a16="http://schemas.microsoft.com/office/drawing/2014/main" id="{5385D5BD-F3A5-720F-DA6A-000D61985F16}"/>
              </a:ext>
            </a:extLst>
          </p:cNvPr>
          <p:cNvSpPr/>
          <p:nvPr/>
        </p:nvSpPr>
        <p:spPr>
          <a:xfrm rot="10800000">
            <a:off x="2799737" y="3468826"/>
            <a:ext cx="833075" cy="718168"/>
          </a:xfrm>
          <a:prstGeom prst="triangle">
            <a:avLst/>
          </a:prstGeom>
          <a:solidFill>
            <a:srgbClr val="FF0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верх">
            <a:extLst>
              <a:ext uri="{FF2B5EF4-FFF2-40B4-BE49-F238E27FC236}">
                <a16:creationId xmlns:a16="http://schemas.microsoft.com/office/drawing/2014/main" id="{AE0C03EC-E77D-15A4-4E38-B99F4069801C}"/>
              </a:ext>
            </a:extLst>
          </p:cNvPr>
          <p:cNvSpPr/>
          <p:nvPr/>
        </p:nvSpPr>
        <p:spPr>
          <a:xfrm>
            <a:off x="2799737" y="2671006"/>
            <a:ext cx="833075" cy="71816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0275868F-4E7B-72EA-64F3-4B171B09A139}"/>
              </a:ext>
            </a:extLst>
          </p:cNvPr>
          <p:cNvSpPr txBox="1"/>
          <p:nvPr/>
        </p:nvSpPr>
        <p:spPr>
          <a:xfrm>
            <a:off x="361361" y="4560791"/>
            <a:ext cx="56300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32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» — кольцо и сушка,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Бублик, бубен, погремушка.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Засмотревшись на дупло,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В нём узнали букву «</a:t>
            </a:r>
            <a:r>
              <a:rPr lang="ru-RU" sz="32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id="{B4DA4D96-4614-3F75-34B4-92DC1340E7D5}"/>
              </a:ext>
            </a:extLst>
          </p:cNvPr>
          <p:cNvSpPr txBox="1"/>
          <p:nvPr/>
        </p:nvSpPr>
        <p:spPr>
          <a:xfrm>
            <a:off x="361361" y="358218"/>
            <a:ext cx="505779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Носорог кричит друзьям: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«Букву «</a:t>
            </a:r>
            <a:r>
              <a:rPr lang="ru-RU" sz="32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» принёс я вам,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32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» — как лесенка,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Как лесенка-</a:t>
            </a:r>
            <a:r>
              <a:rPr lang="ru-RU" sz="3200" dirty="0" err="1">
                <a:latin typeface="Bahnschrift" panose="020B0502040204020203" pitchFamily="34" charset="0"/>
                <a:cs typeface="Arial" panose="020B0604020202020204" pitchFamily="34" charset="0"/>
              </a:rPr>
              <a:t>чудесенка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!»</a:t>
            </a:r>
          </a:p>
        </p:txBody>
      </p:sp>
      <p:grpSp>
        <p:nvGrpSpPr>
          <p:cNvPr id="14" name="Блок">
            <a:extLst>
              <a:ext uri="{FF2B5EF4-FFF2-40B4-BE49-F238E27FC236}">
                <a16:creationId xmlns:a16="http://schemas.microsoft.com/office/drawing/2014/main" id="{875A63C5-ACB8-6A85-83AA-EC1D56FCA069}"/>
              </a:ext>
            </a:extLst>
          </p:cNvPr>
          <p:cNvGrpSpPr/>
          <p:nvPr/>
        </p:nvGrpSpPr>
        <p:grpSpPr>
          <a:xfrm>
            <a:off x="5994005" y="0"/>
            <a:ext cx="6197995" cy="6858000"/>
            <a:chOff x="5994005" y="0"/>
            <a:chExt cx="6197995" cy="685800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CDC7BF56-F7D9-A7A9-671D-34D60DDF31DF}"/>
                </a:ext>
              </a:extLst>
            </p:cNvPr>
            <p:cNvSpPr/>
            <p:nvPr/>
          </p:nvSpPr>
          <p:spPr>
            <a:xfrm>
              <a:off x="6438507" y="0"/>
              <a:ext cx="5753493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45A035E-F361-C0CF-54B2-6456C2713575}"/>
                </a:ext>
              </a:extLst>
            </p:cNvPr>
            <p:cNvSpPr/>
            <p:nvPr/>
          </p:nvSpPr>
          <p:spPr>
            <a:xfrm>
              <a:off x="6784155" y="358218"/>
              <a:ext cx="5046484" cy="2196445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3FAB2AE-72E2-DA5E-0375-E2D90145B7E9}"/>
                </a:ext>
              </a:extLst>
            </p:cNvPr>
            <p:cNvSpPr/>
            <p:nvPr/>
          </p:nvSpPr>
          <p:spPr>
            <a:xfrm>
              <a:off x="6570482" y="857839"/>
              <a:ext cx="575036" cy="11877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3132F11-5F98-1683-8A67-A2B586AD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4005" y="628160"/>
              <a:ext cx="5761219" cy="192650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AF2D1A66-CCBC-152F-FDBB-14206965A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1897" y="1907800"/>
              <a:ext cx="2667000" cy="479107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FB5958B-6946-38B4-DDBF-65FD3CA58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1606" y="3545233"/>
              <a:ext cx="2171309" cy="2546887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0E6610-B325-677A-C7D7-490DA22C9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6709" y="4367457"/>
            <a:ext cx="2839131" cy="216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F75CB9-60D1-03F5-9232-28628C53F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6393" y="431354"/>
            <a:ext cx="288000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6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0EA576-F2F2-0107-7BD0-64EB54853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42487"/>
            <a:ext cx="2743200" cy="2057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987839-3186-22FE-E9B7-CFC48F5E0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72" y="1506960"/>
            <a:ext cx="2867025" cy="21812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6A65BD-01ED-739E-8AD5-E8ECD1933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892" y="2549948"/>
            <a:ext cx="2819400" cy="25336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FEAE43-7830-3942-5A07-7CE38104E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61" y="1506960"/>
            <a:ext cx="2295525" cy="208597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847C389-4E90-7A31-21AF-607AF20089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8" y="2838597"/>
            <a:ext cx="2257425" cy="20669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9BD945-745C-8EEC-7924-43D88C6FA8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22" y="1718524"/>
            <a:ext cx="25050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9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33073 0.15926 C 0.39935 0.19514 0.50274 0.21458 0.61133 0.21458 C 0.73464 0.21458 0.8336 0.19514 0.90209 0.15926 L 1.23307 3.33333E-6 " pathEditMode="relative" rAng="0" ptsTypes="AAAAA">
                                      <p:cBhvr>
                                        <p:cTn id="2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54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264" y="320070"/>
            <a:ext cx="44230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А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— всему глава.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У нее солидный вид,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Потому что 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А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280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Начинает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 алфавит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264" y="2475985"/>
            <a:ext cx="48558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Б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за «А» шагает смело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И бурчит: «Ну что за дело?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Первой я хочу стоять, 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Алфавит наш возглавлять!»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320070"/>
            <a:ext cx="48189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Она словно кочерга,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У нее одна нога,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Не гусь, не палка 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Г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А цапля на одной ноге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819" y="4631900"/>
            <a:ext cx="498405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В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— буква очень важная,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Воображала страшная,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Грудь колесом, живот надут,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Будто нет важнее тут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2475985"/>
            <a:ext cx="56749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Д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— словно домик аккуратный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С высокой крышею двускатной.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В нём тепло, уютно в нём,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 «Д» — просторный дом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4631900"/>
            <a:ext cx="53431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Е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похожа на расчёску,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Сделать может всем причёску,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Учим, учим букву «Е» —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Вот и выучили все!</a:t>
            </a:r>
          </a:p>
        </p:txBody>
      </p:sp>
    </p:spTree>
    <p:extLst>
      <p:ext uri="{BB962C8B-B14F-4D97-AF65-F5344CB8AC3E}">
        <p14:creationId xmlns:p14="http://schemas.microsoft.com/office/powerpoint/2010/main" val="1964426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264" y="320070"/>
            <a:ext cx="505138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Если сверху «Е» две точки —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Это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Ё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», мы знаем точно.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Если с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Ё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две точки снять,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«Е» получится опять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264" y="2475985"/>
            <a:ext cx="449514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Посмотрите на картинку: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Ж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похожа на снежинку.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Вот и вот ещё одна —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Ж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порхают у окна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320070"/>
            <a:ext cx="50129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И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наискосок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Примеряла поясок.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Снизу вверх его тянула,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К правой ножке пристегнула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819" y="4631900"/>
            <a:ext cx="42402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Как похожа, посмотри,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З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на цифру три!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Извивается, как змейка,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Написать ее сумей-ка!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2475985"/>
            <a:ext cx="46842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К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одною лапкой пляшет,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А другою лапкой машет.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И при этом 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К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—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Будто усики жука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4631900"/>
            <a:ext cx="53222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Лисёнок по лесу гуляет,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Лисёнок буквы повторяет,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«Раз, два, три, четыре, пять, —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Как бы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Л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не потерять!»</a:t>
            </a:r>
          </a:p>
        </p:txBody>
      </p:sp>
    </p:spTree>
    <p:extLst>
      <p:ext uri="{BB962C8B-B14F-4D97-AF65-F5344CB8AC3E}">
        <p14:creationId xmlns:p14="http://schemas.microsoft.com/office/powerpoint/2010/main" val="2156582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951</Words>
  <Application>Microsoft Office PowerPoint</Application>
  <PresentationFormat>Широкоэкранный</PresentationFormat>
  <Paragraphs>168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Bahnschrift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 Воробьев</dc:creator>
  <cp:lastModifiedBy>Макс Воробьев</cp:lastModifiedBy>
  <cp:revision>1</cp:revision>
  <dcterms:created xsi:type="dcterms:W3CDTF">2022-12-23T12:41:41Z</dcterms:created>
  <dcterms:modified xsi:type="dcterms:W3CDTF">2023-01-06T03:09:06Z</dcterms:modified>
</cp:coreProperties>
</file>