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6" r:id="rId6"/>
    <p:sldId id="277" r:id="rId7"/>
    <p:sldId id="273" r:id="rId8"/>
    <p:sldId id="260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026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  <p:guide pos="211"/>
        <p:guide pos="2026"/>
        <p:guide orient="horz" pos="232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A450D-9206-034B-FE28-28178FC3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1BB3EE-DA1B-5072-2BCC-0E00C18EE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F6A0E-32A1-F2CD-A7BD-539BA17B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C85DA-006B-4FC0-D36B-092BFB41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223A3-EEF4-3C0C-FF09-FF487208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8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1C278-F19F-75BD-9158-27E643B2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97B27-59B1-5A84-4D6B-7D00B1DC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12D08-AB8B-F63D-3BF5-DA93EDF3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ECAAA-6D73-4CBF-0338-94F44404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398C7-C45B-9873-A027-D9C45BE2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8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81C63C-A147-B992-ECBE-7BC72A626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7D8A-BE38-2001-2BB6-E729E16A7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A09564-37F2-74F9-728E-F0BF0158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F99D07-0175-104E-BFA5-B565DEB6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00B36-A90F-4DA7-B66C-E14DB622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6305A-3E43-1D75-EABD-1940BCDD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C89D6-FFA7-70C1-1B9F-3ABA4A8C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60A0D-902C-F84E-43E1-1344A6D3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0EAAA-1075-A7A7-06CB-E8952538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43411-6EE1-EA85-B17B-D6FB296D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7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BAA6B-43A4-F691-DB10-20183B6A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B193C-E2D4-B040-3A78-CA867086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1BEE6-D842-53A6-20BA-231C90B2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B406F-82DF-B773-5BF9-AB8A13AF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9E7DC-C091-D343-1F0D-11C11F39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1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44DFA-CD91-440C-5E0C-EF2849AF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75833-7042-6AD6-E43B-18E1585E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17ED2-386E-53C7-8F31-24F06F18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835843-0CD9-AE48-D24E-D391556D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C09D54-6E63-73C3-F6CB-6083E2C1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CEE7FA-6C0A-6298-B8F5-2E8CB9A0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F29F8-01EB-EA1B-725A-549C8EFD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E5797-23FC-CC05-D673-20BDB6A10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80D290-0683-D45A-EFF6-A2AFF074A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0373D1-D7A4-C685-96D1-9B688F7F5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03942-6177-7D50-F8A4-FE066F938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BB1794-7517-A118-9A66-B26D38E4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2DFC9D-BFAE-760D-71CA-1C254B10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9A375B-4432-FDE7-2F8B-7A27499A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4584-C24B-B557-CA19-D89172B5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31630B-06AE-4C0E-C7F4-F50A00DB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69DD5A-11BC-4E35-F327-88658CA4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63843-F8C9-DFC8-7F53-388534ED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62A71-E9AF-4022-CBD6-2514FD8B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0F565B-B992-7C12-F57E-A5EF2A5D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E423D7-626B-3D38-8C60-2AFD9907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DE42-FC6E-95C3-20B9-30AA71B7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E19B1-447E-04F5-74A3-01F7CD25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6E1D70-413A-D85D-A3D9-588BAF9EB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BF36E-420E-6F99-7627-FA70EDD6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42A354-DC6E-6CE3-0AA5-E6135B02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828CC-2CB4-69E3-99CF-515B2059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3107D-DCA6-6845-F63C-180A1B01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CD4297-DDEE-630E-8A92-564A05261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A79B72-2ED6-48CF-AE0B-37A78A05C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187A7-1388-DEE6-B582-C3962DE6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5E6D4-9724-28B0-551D-6A52AF03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17B1-201C-FD0D-6097-08DF0630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8F42-4526-2EE1-3675-C5C808C4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DB6E83-1347-1FD3-C2B4-5A14E7413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775C9-2360-AC69-B98E-B8D4A3B1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AA6E-DDCB-44DD-BE6F-C202D5948EEB}" type="datetimeFigureOut">
              <a:rPr lang="ru-RU" smtClean="0"/>
              <a:t>06.01.2023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9DB86-2FE2-CC89-F6C3-929C177B7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87431-8C24-2CAB-53B9-B5B99EE06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A12B-EBD3-4B24-9054-BB725F5A6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CC504D-D883-09F9-FF27-55A6494EEA2F}"/>
              </a:ext>
            </a:extLst>
          </p:cNvPr>
          <p:cNvSpPr/>
          <p:nvPr/>
        </p:nvSpPr>
        <p:spPr>
          <a:xfrm>
            <a:off x="0" y="0"/>
            <a:ext cx="12192000" cy="2228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DAB182-A0A9-6126-4792-950A4C3BF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" y="194519"/>
            <a:ext cx="2785767" cy="3267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5670F8-E92D-AC2D-3FF1-A6695C52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363" y="145453"/>
            <a:ext cx="7968163" cy="256663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осметика&#10;&#10;Автоматически созданное описание">
            <a:extLst>
              <a:ext uri="{FF2B5EF4-FFF2-40B4-BE49-F238E27FC236}">
                <a16:creationId xmlns:a16="http://schemas.microsoft.com/office/drawing/2014/main" id="{237AFA5B-2E53-648A-E492-E6AD5978C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885">
            <a:off x="10782188" y="1915662"/>
            <a:ext cx="1407078" cy="4205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A3D41C0-D5B4-3DB4-CE1A-8D091855E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93" y="2617261"/>
            <a:ext cx="1076112" cy="8117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C92559-7102-D32C-34E6-1DEA42B71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25" y="2624459"/>
            <a:ext cx="1120796" cy="852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CCF2E9B-D652-7697-40DD-946866477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29" y="4576163"/>
            <a:ext cx="1899855" cy="18998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268D0B-DAA4-D50F-524B-8F2A04537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773">
            <a:off x="8118983" y="4729187"/>
            <a:ext cx="1969574" cy="19347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B356D8-B62E-A142-3464-905B15680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24" y="2617261"/>
            <a:ext cx="1009089" cy="8229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65C01B2-1F1B-F61D-E6FE-1691D3DB3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30" y="2601895"/>
            <a:ext cx="1012812" cy="8229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B7E441-032A-137D-3685-D7DF529124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934">
            <a:off x="3825225" y="4721099"/>
            <a:ext cx="2527329" cy="18998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0294B74-5FE0-4E9B-D34E-141BE4E4B3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94" y="2632156"/>
            <a:ext cx="882486" cy="8080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1D7152-E7EE-0DCF-EDB7-63CBF280FD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71" y="2628554"/>
            <a:ext cx="1217607" cy="8080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F49C886-27B0-984D-3CA5-5A0DECF7B2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831">
            <a:off x="56932" y="4570939"/>
            <a:ext cx="2213592" cy="203057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298C238-A39A-A225-859B-A917E75D25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01">
            <a:off x="2287306" y="4595688"/>
            <a:ext cx="1742986" cy="191728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E17EAE1-DF04-2ACA-7395-B60549E1B9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88" y="2608968"/>
            <a:ext cx="767056" cy="82291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F05F394-FD70-CD45-344B-9E3CCCB71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155">
            <a:off x="10093969" y="4575937"/>
            <a:ext cx="1899855" cy="189985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3793934-04AB-331D-039C-CB4861E28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936" y="2595282"/>
            <a:ext cx="882486" cy="86686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044B21-5047-DACF-4EF1-0F8CE4B36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03" y="2639353"/>
            <a:ext cx="1012812" cy="8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5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41553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Палочка и палочка,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Между ними — галочка,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понятно сразу всем,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Получилась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М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4438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Носорог кричит друзьям: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«Букву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принёс я вам,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как лесенка,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лесенка-</a:t>
            </a:r>
            <a:r>
              <a:rPr lang="ru-RU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чудесенка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6673" y="320070"/>
            <a:ext cx="49087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Говорил недавно кто-то: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на ворота,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Возражать мне было лень,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Я-то знал, что «П», как пень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50177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кольцо и сушка,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Бублик, бубен, погремушка.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Засмотревшись на дупло,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нём узнали букву «О»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6673" y="2475985"/>
            <a:ext cx="49760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Говорит ворона: «Кар-р-р!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меня — огромный дар-р-р.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Всем ребятам я пример-р-р.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трудна мне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Р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»!»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6673" y="4631900"/>
            <a:ext cx="50016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Мышка бублик притащила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уселась в уголок.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С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вдруг получилась,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Когда съела та кусок</a:t>
            </a:r>
          </a:p>
        </p:txBody>
      </p:sp>
    </p:spTree>
    <p:extLst>
      <p:ext uri="{BB962C8B-B14F-4D97-AF65-F5344CB8AC3E}">
        <p14:creationId xmlns:p14="http://schemas.microsoft.com/office/powerpoint/2010/main" val="325689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5187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То ли зонтик, то ли гвоздь,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наш новый гость.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Молоток стучит: «Тук-тук!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Букве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Т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я старый друг!»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8990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У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как будто ушки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зайчонка на макушке.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улитки рожки тоже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Тук на букву «У» похожи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58015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Похожа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Х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 ножницы,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Когда они в работе.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в крыльях мельничных, друзья,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Х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без труда найдёте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5516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Филин, в книжку залетев,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Притворился буквой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Ф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Филин — два огромных глаза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Букву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Ф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напомнит сразу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75985"/>
            <a:ext cx="40879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Вот какая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Ц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 </a:t>
            </a:r>
            <a:r>
              <a:rPr lang="ru-RU" sz="2800" dirty="0" err="1">
                <a:latin typeface="Bahnschrift" panose="020B0502040204020203" pitchFamily="34" charset="0"/>
                <a:cs typeface="Arial" panose="020B0604020202020204" pitchFamily="34" charset="0"/>
              </a:rPr>
              <a:t>коготочком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 на конце,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Коготок-царапка,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кошачья лапка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631900"/>
            <a:ext cx="46794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Да, вы правильно решили: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Ч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мы пишем, как четыре.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Только с цифрами, друзья,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Буквы путать нам нельзя!</a:t>
            </a:r>
          </a:p>
        </p:txBody>
      </p:sp>
    </p:spTree>
    <p:extLst>
      <p:ext uri="{BB962C8B-B14F-4D97-AF65-F5344CB8AC3E}">
        <p14:creationId xmlns:p14="http://schemas.microsoft.com/office/powerpoint/2010/main" val="422551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46413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Посмотри на букву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очень хороша,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Потому что из неё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Можно сделать «Е» и «Ё»!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50088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Разыгрался наш щенок,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Кверху лапками он лёг,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Стал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похожим сразу,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Терпим мы его проказы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5087" y="320070"/>
            <a:ext cx="4943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Этот знак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Ы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исправим,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Если черточку добавим.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русском языке, увы, 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бывает слов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Ы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52806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Этот знак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Ъ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ужасно гордый: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«Я на свете самый твёрдый!»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Даже самый мягкий знак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смягчит меня никак!»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5087" y="2475985"/>
            <a:ext cx="52221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Этот знак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Ь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хитрый знак,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сказать его никак!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Он не произносится,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Но в слово часто просится!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5087" y="4631900"/>
            <a:ext cx="49866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«С» немного встрепенулась,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тотчас перевернулась,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Язычок нам показала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на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Э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стала</a:t>
            </a:r>
          </a:p>
        </p:txBody>
      </p:sp>
    </p:spTree>
    <p:extLst>
      <p:ext uri="{BB962C8B-B14F-4D97-AF65-F5344CB8AC3E}">
        <p14:creationId xmlns:p14="http://schemas.microsoft.com/office/powerpoint/2010/main" val="17418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52180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Чтобы «О» не укатилась,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Крепко к столбику прибью.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Ой, смотри-ка, что случилось: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Получилась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Ю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4980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Всем известно,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Я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Самая последняя.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конце скромненько стоит, 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Завершает алфавит</a:t>
            </a:r>
          </a:p>
        </p:txBody>
      </p:sp>
    </p:spTree>
    <p:extLst>
      <p:ext uri="{BB962C8B-B14F-4D97-AF65-F5344CB8AC3E}">
        <p14:creationId xmlns:p14="http://schemas.microsoft.com/office/powerpoint/2010/main" val="27173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1940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» за «А» шагает смело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И бурчит: «Ну что за дело?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Первой я хочу стоять, 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Алфавит наш возглавлять!»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46458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0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» — всему глава.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У нее солидный вид,</a:t>
            </a:r>
          </a:p>
          <a:p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Потому что буква «</a:t>
            </a:r>
            <a:r>
              <a:rPr lang="ru-RU" sz="30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00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Начинает</a:t>
            </a:r>
            <a:r>
              <a:rPr lang="ru-RU" sz="3000" dirty="0">
                <a:latin typeface="Bahnschrift" panose="020B0502040204020203" pitchFamily="34" charset="0"/>
                <a:cs typeface="Arial" panose="020B0604020202020204" pitchFamily="34" charset="0"/>
              </a:rPr>
              <a:t> алфавит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31" y="4329700"/>
            <a:ext cx="2648688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14" y="382305"/>
            <a:ext cx="2198919" cy="2160000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58107661-E1B8-D3A7-FEC3-C03849285CDB}"/>
              </a:ext>
            </a:extLst>
          </p:cNvPr>
          <p:cNvSpPr/>
          <p:nvPr/>
        </p:nvSpPr>
        <p:spPr>
          <a:xfrm>
            <a:off x="6808815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1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594E69E9-6831-4806-6771-608768F6A4D2}"/>
              </a:ext>
            </a:extLst>
          </p:cNvPr>
          <p:cNvSpPr/>
          <p:nvPr/>
        </p:nvSpPr>
        <p:spPr>
          <a:xfrm>
            <a:off x="7989687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2</a:t>
            </a:r>
          </a:p>
        </p:txBody>
      </p:sp>
      <p:pic>
        <p:nvPicPr>
          <p:cNvPr id="17" name="Банан" descr="Изображение выглядит как фрукт, банан&#10;&#10;Автоматически созданное описание">
            <a:extLst>
              <a:ext uri="{FF2B5EF4-FFF2-40B4-BE49-F238E27FC236}">
                <a16:creationId xmlns:a16="http://schemas.microsoft.com/office/drawing/2014/main" id="{DBC4549D-3254-70B2-5799-DCD398B97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51" y="4266646"/>
            <a:ext cx="3123703" cy="2014203"/>
          </a:xfrm>
          <a:prstGeom prst="rect">
            <a:avLst/>
          </a:prstGeom>
        </p:spPr>
      </p:pic>
      <p:pic>
        <p:nvPicPr>
          <p:cNvPr id="21" name="Апельсин" descr="Изображение выглядит как оранжевый, апельсины, цитрус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B3C5060E-B8F0-5E69-C463-DA36E4426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7" y="455498"/>
            <a:ext cx="2515731" cy="21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2" grpId="0"/>
      <p:bldP spid="12" grpId="1"/>
      <p:bldP spid="1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4874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Она словно кочерга,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У нее одна нога,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Не гусь, не палка 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А цапля на одной ноге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56765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 буква очень важная,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Воображала страшная,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Грудь колесом, живот надут,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Будто нет важнее тут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933" y="4329700"/>
            <a:ext cx="2110684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0405" y="358218"/>
            <a:ext cx="2658465" cy="21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F6DD07-CABF-C138-7DCA-8CE92556AF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71" y="4470534"/>
            <a:ext cx="2382979" cy="194212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иноград, фрукт, растение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D8D6D4AC-8739-D3E8-3BFE-0D5338532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47" y="721465"/>
            <a:ext cx="2658465" cy="1949541"/>
          </a:xfrm>
          <a:prstGeom prst="rect">
            <a:avLst/>
          </a:prstGeom>
        </p:spPr>
      </p:pic>
      <p:sp>
        <p:nvSpPr>
          <p:cNvPr id="17" name="1">
            <a:extLst>
              <a:ext uri="{FF2B5EF4-FFF2-40B4-BE49-F238E27FC236}">
                <a16:creationId xmlns:a16="http://schemas.microsoft.com/office/drawing/2014/main" id="{E6657383-EC9E-DA56-601C-BF6CFAFD1524}"/>
              </a:ext>
            </a:extLst>
          </p:cNvPr>
          <p:cNvSpPr/>
          <p:nvPr/>
        </p:nvSpPr>
        <p:spPr>
          <a:xfrm>
            <a:off x="6808815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1</a:t>
            </a: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C07AEF79-4908-EE0B-89FD-AA64C1C79A0A}"/>
              </a:ext>
            </a:extLst>
          </p:cNvPr>
          <p:cNvSpPr/>
          <p:nvPr/>
        </p:nvSpPr>
        <p:spPr>
          <a:xfrm>
            <a:off x="7989687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3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2" grpId="0"/>
      <p:bldP spid="12" grpId="1"/>
      <p:bldP spid="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2517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одною лапкой пляшет,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А другою лапкой машет.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И при этом 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Будто усики жука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57102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наискосок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Примеряла поясок.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Снизу вверх его тянула,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К правой ножке пристегнула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6735" y="4266646"/>
            <a:ext cx="2359079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576" y="431354"/>
            <a:ext cx="2873395" cy="2160000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2078E4B9-A27B-13BB-8C4B-737AF97159E2}"/>
              </a:ext>
            </a:extLst>
          </p:cNvPr>
          <p:cNvSpPr/>
          <p:nvPr/>
        </p:nvSpPr>
        <p:spPr>
          <a:xfrm>
            <a:off x="6808815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1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8C8CCE51-D4F7-1350-6507-025D610CE4D7}"/>
              </a:ext>
            </a:extLst>
          </p:cNvPr>
          <p:cNvSpPr/>
          <p:nvPr/>
        </p:nvSpPr>
        <p:spPr>
          <a:xfrm>
            <a:off x="7989687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2</a:t>
            </a:r>
          </a:p>
        </p:txBody>
      </p:sp>
      <p:pic>
        <p:nvPicPr>
          <p:cNvPr id="26" name="Рисунок 25" descr="Изображение выглядит как инжир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87DC93F-9F32-3F89-4043-FF39E178F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49" y="515183"/>
            <a:ext cx="3035081" cy="211063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вощ, зеленый, растение, салат латук&#10;&#10;Автоматически созданное описание">
            <a:extLst>
              <a:ext uri="{FF2B5EF4-FFF2-40B4-BE49-F238E27FC236}">
                <a16:creationId xmlns:a16="http://schemas.microsoft.com/office/drawing/2014/main" id="{3673E60B-AFE6-1E87-A874-254558362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24" b="96564" l="3250" r="97875">
                        <a14:foregroundMark x1="28750" y1="17068" x2="28750" y2="17068"/>
                        <a14:foregroundMark x1="23250" y1="79496" x2="23250" y2="79496"/>
                        <a14:foregroundMark x1="44250" y1="83391" x2="45125" y2="83849"/>
                        <a14:foregroundMark x1="63750" y1="82932" x2="63750" y2="82932"/>
                        <a14:foregroundMark x1="69000" y1="71592" x2="69000" y2="71592"/>
                        <a14:foregroundMark x1="77500" y1="67812" x2="78375" y2="67239"/>
                        <a14:foregroundMark x1="82250" y1="63918" x2="82375" y2="62543"/>
                        <a14:foregroundMark x1="82875" y1="60710" x2="82875" y2="60710"/>
                        <a14:foregroundMark x1="83250" y1="36655" x2="87875" y2="47079"/>
                        <a14:foregroundMark x1="87875" y1="47079" x2="78750" y2="73081"/>
                        <a14:foregroundMark x1="78750" y1="73081" x2="35500" y2="79038"/>
                        <a14:foregroundMark x1="35500" y1="79038" x2="25750" y2="75029"/>
                        <a14:foregroundMark x1="25750" y1="75029" x2="25500" y2="64147"/>
                        <a14:foregroundMark x1="25500" y1="64147" x2="17250" y2="52119"/>
                        <a14:foregroundMark x1="17250" y1="52119" x2="15375" y2="38488"/>
                        <a14:foregroundMark x1="15375" y1="38488" x2="19125" y2="27950"/>
                        <a14:foregroundMark x1="19125" y1="27950" x2="26625" y2="21879"/>
                        <a14:foregroundMark x1="26625" y1="21879" x2="27250" y2="20962"/>
                        <a14:foregroundMark x1="46875" y1="5613" x2="28500" y2="9393"/>
                        <a14:foregroundMark x1="28500" y1="9393" x2="7750" y2="29095"/>
                        <a14:foregroundMark x1="7750" y1="29095" x2="7375" y2="36655"/>
                        <a14:foregroundMark x1="7375" y1="36655" x2="8000" y2="37457"/>
                        <a14:foregroundMark x1="32250" y1="5956" x2="50250" y2="5040"/>
                        <a14:foregroundMark x1="50250" y1="5040" x2="57500" y2="8133"/>
                        <a14:foregroundMark x1="57500" y1="8133" x2="60625" y2="11111"/>
                        <a14:foregroundMark x1="93375" y1="46392" x2="93375" y2="46392"/>
                        <a14:foregroundMark x1="93750" y1="53379" x2="93750" y2="53379"/>
                        <a14:foregroundMark x1="97875" y1="47652" x2="97875" y2="47652"/>
                        <a14:foregroundMark x1="57750" y1="93471" x2="57750" y2="93471"/>
                        <a14:foregroundMark x1="48250" y1="93585" x2="45125" y2="92669"/>
                        <a14:foregroundMark x1="14500" y1="86942" x2="14500" y2="86942"/>
                        <a14:foregroundMark x1="12625" y1="75372" x2="12375" y2="74570"/>
                        <a14:foregroundMark x1="10750" y1="70790" x2="10750" y2="70790"/>
                        <a14:foregroundMark x1="45125" y1="95418" x2="45125" y2="95418"/>
                        <a14:foregroundMark x1="54875" y1="96678" x2="54875" y2="96678"/>
                        <a14:foregroundMark x1="70750" y1="92554" x2="70750" y2="92554"/>
                        <a14:foregroundMark x1="44125" y1="4238" x2="44125" y2="4238"/>
                        <a14:foregroundMark x1="3250" y1="38144" x2="3250" y2="38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84" y="4303337"/>
            <a:ext cx="1979382" cy="2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2" grpId="0"/>
      <p:bldP spid="12" grpId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47275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Палочка и палочка,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Между ними — галочка,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И понятно сразу всем,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Получилась 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60564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по лесу гуляет,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буквы повторяет,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«Раз, два, три, четыре, пять, —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Как бы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не потерять!»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807" y="4339782"/>
            <a:ext cx="3254936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844" y="413295"/>
            <a:ext cx="2702466" cy="2160000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EAD21B5C-AC87-BED1-B458-FB57166605E1}"/>
              </a:ext>
            </a:extLst>
          </p:cNvPr>
          <p:cNvSpPr/>
          <p:nvPr/>
        </p:nvSpPr>
        <p:spPr>
          <a:xfrm>
            <a:off x="6808815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1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1A026422-C9A8-4A3C-49D0-6C08CF40C54D}"/>
              </a:ext>
            </a:extLst>
          </p:cNvPr>
          <p:cNvSpPr/>
          <p:nvPr/>
        </p:nvSpPr>
        <p:spPr>
          <a:xfrm>
            <a:off x="7989687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2</a:t>
            </a:r>
          </a:p>
        </p:txBody>
      </p:sp>
      <p:pic>
        <p:nvPicPr>
          <p:cNvPr id="10" name="Рисунок 9" descr="Изображение выглядит как растение, цитрус, апельсины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71CB5BB0-4D4F-B1AF-EE83-62F82AF13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64" y="510276"/>
            <a:ext cx="2678524" cy="212090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орковь, оранжевый, нарезанный ломтиками, овощ&#10;&#10;Автоматически созданное описание">
            <a:extLst>
              <a:ext uri="{FF2B5EF4-FFF2-40B4-BE49-F238E27FC236}">
                <a16:creationId xmlns:a16="http://schemas.microsoft.com/office/drawing/2014/main" id="{B0DD893A-B6E2-CABB-A0FB-F616B8F00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7" y="4531294"/>
            <a:ext cx="3185567" cy="17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2" grpId="0"/>
      <p:bldP spid="12" grpId="1"/>
      <p:bldP spid="1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низ">
            <a:extLst>
              <a:ext uri="{FF2B5EF4-FFF2-40B4-BE49-F238E27FC236}">
                <a16:creationId xmlns:a16="http://schemas.microsoft.com/office/drawing/2014/main" id="{5385D5BD-F3A5-720F-DA6A-000D61985F16}"/>
              </a:ext>
            </a:extLst>
          </p:cNvPr>
          <p:cNvSpPr/>
          <p:nvPr/>
        </p:nvSpPr>
        <p:spPr>
          <a:xfrm rot="10800000">
            <a:off x="2799737" y="3468826"/>
            <a:ext cx="833075" cy="718168"/>
          </a:xfrm>
          <a:prstGeom prst="triangle">
            <a:avLst/>
          </a:prstGeom>
          <a:solidFill>
            <a:srgbClr val="FF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верх">
            <a:extLst>
              <a:ext uri="{FF2B5EF4-FFF2-40B4-BE49-F238E27FC236}">
                <a16:creationId xmlns:a16="http://schemas.microsoft.com/office/drawing/2014/main" id="{AE0C03EC-E77D-15A4-4E38-B99F4069801C}"/>
              </a:ext>
            </a:extLst>
          </p:cNvPr>
          <p:cNvSpPr/>
          <p:nvPr/>
        </p:nvSpPr>
        <p:spPr>
          <a:xfrm>
            <a:off x="2799737" y="2671006"/>
            <a:ext cx="833075" cy="71816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0275868F-4E7B-72EA-64F3-4B171B09A139}"/>
              </a:ext>
            </a:extLst>
          </p:cNvPr>
          <p:cNvSpPr txBox="1"/>
          <p:nvPr/>
        </p:nvSpPr>
        <p:spPr>
          <a:xfrm>
            <a:off x="361361" y="4560791"/>
            <a:ext cx="56300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 кольцо и сушка,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Бублик, бубен, погремушка.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Засмотревшись на дупло,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В нём узнали букву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B4DA4D96-4614-3F75-34B4-92DC1340E7D5}"/>
              </a:ext>
            </a:extLst>
          </p:cNvPr>
          <p:cNvSpPr txBox="1"/>
          <p:nvPr/>
        </p:nvSpPr>
        <p:spPr>
          <a:xfrm>
            <a:off x="361361" y="358218"/>
            <a:ext cx="50577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Носорог кричит друзьям: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«Букву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принёс я вам,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32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» — как лесенка,</a:t>
            </a:r>
          </a:p>
          <a:p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Как лесенка-</a:t>
            </a:r>
            <a:r>
              <a:rPr lang="ru-RU" sz="3200" dirty="0" err="1">
                <a:latin typeface="Bahnschrift" panose="020B0502040204020203" pitchFamily="34" charset="0"/>
                <a:cs typeface="Arial" panose="020B0604020202020204" pitchFamily="34" charset="0"/>
              </a:rPr>
              <a:t>чудесенка</a:t>
            </a:r>
            <a:r>
              <a:rPr lang="ru-RU" sz="3200" dirty="0">
                <a:latin typeface="Bahnschrift" panose="020B0502040204020203" pitchFamily="34" charset="0"/>
                <a:cs typeface="Arial" panose="020B0604020202020204" pitchFamily="34" charset="0"/>
              </a:rPr>
              <a:t>!»</a:t>
            </a:r>
          </a:p>
        </p:txBody>
      </p:sp>
      <p:grpSp>
        <p:nvGrpSpPr>
          <p:cNvPr id="14" name="Блок">
            <a:extLst>
              <a:ext uri="{FF2B5EF4-FFF2-40B4-BE49-F238E27FC236}">
                <a16:creationId xmlns:a16="http://schemas.microsoft.com/office/drawing/2014/main" id="{875A63C5-ACB8-6A85-83AA-EC1D56FCA069}"/>
              </a:ext>
            </a:extLst>
          </p:cNvPr>
          <p:cNvGrpSpPr/>
          <p:nvPr/>
        </p:nvGrpSpPr>
        <p:grpSpPr>
          <a:xfrm>
            <a:off x="5994005" y="0"/>
            <a:ext cx="6197995" cy="6858000"/>
            <a:chOff x="5994005" y="0"/>
            <a:chExt cx="6197995" cy="685800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DC7BF56-F7D9-A7A9-671D-34D60DDF31DF}"/>
                </a:ext>
              </a:extLst>
            </p:cNvPr>
            <p:cNvSpPr/>
            <p:nvPr/>
          </p:nvSpPr>
          <p:spPr>
            <a:xfrm>
              <a:off x="6438507" y="0"/>
              <a:ext cx="5753493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45A035E-F361-C0CF-54B2-6456C2713575}"/>
                </a:ext>
              </a:extLst>
            </p:cNvPr>
            <p:cNvSpPr/>
            <p:nvPr/>
          </p:nvSpPr>
          <p:spPr>
            <a:xfrm>
              <a:off x="6784155" y="358218"/>
              <a:ext cx="5046484" cy="219644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3FAB2AE-72E2-DA5E-0375-E2D90145B7E9}"/>
                </a:ext>
              </a:extLst>
            </p:cNvPr>
            <p:cNvSpPr/>
            <p:nvPr/>
          </p:nvSpPr>
          <p:spPr>
            <a:xfrm>
              <a:off x="6570482" y="857839"/>
              <a:ext cx="575036" cy="11877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3132F11-5F98-1683-8A67-A2B586AD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4005" y="628160"/>
              <a:ext cx="5761219" cy="192650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F2D1A66-CCBC-152F-FDBB-1420696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897" y="1907800"/>
              <a:ext cx="2667000" cy="4791075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E6610-B325-677A-C7D7-490DA22C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709" y="4367457"/>
            <a:ext cx="2839131" cy="216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F75CB9-60D1-03F5-9232-28628C53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393" y="431354"/>
            <a:ext cx="2880001" cy="2160000"/>
          </a:xfrm>
          <a:prstGeom prst="rect">
            <a:avLst/>
          </a:prstGeom>
        </p:spPr>
      </p:pic>
      <p:sp>
        <p:nvSpPr>
          <p:cNvPr id="4" name="1">
            <a:extLst>
              <a:ext uri="{FF2B5EF4-FFF2-40B4-BE49-F238E27FC236}">
                <a16:creationId xmlns:a16="http://schemas.microsoft.com/office/drawing/2014/main" id="{664490E6-A773-0324-4587-6E267B59E68B}"/>
              </a:ext>
            </a:extLst>
          </p:cNvPr>
          <p:cNvSpPr/>
          <p:nvPr/>
        </p:nvSpPr>
        <p:spPr>
          <a:xfrm>
            <a:off x="6808815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1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4E6418B8-B85C-25B6-E82E-EBE511D99411}"/>
              </a:ext>
            </a:extLst>
          </p:cNvPr>
          <p:cNvSpPr/>
          <p:nvPr/>
        </p:nvSpPr>
        <p:spPr>
          <a:xfrm>
            <a:off x="7989687" y="5800725"/>
            <a:ext cx="858230" cy="8582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Bebas Neue Regular" panose="00000500000000000000" pitchFamily="2" charset="-52"/>
              </a:rPr>
              <a:t>2</a:t>
            </a:r>
          </a:p>
        </p:txBody>
      </p:sp>
      <p:pic>
        <p:nvPicPr>
          <p:cNvPr id="10" name="Рисунок 9" descr="Изображение выглядит как цветок, растение, незабуд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59B05697-E77D-2AC3-490A-F4A951BB7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99" y="484130"/>
            <a:ext cx="2547725" cy="23005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4D0ACA4-10EC-BDF6-6C71-0BD272D4B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0" y="4560791"/>
            <a:ext cx="2956560" cy="17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2" grpId="0"/>
      <p:bldP spid="12" grpId="1"/>
      <p:bldP spid="1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0EA576-F2F2-0107-7BD0-64EB5485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42487"/>
            <a:ext cx="2743200" cy="2057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987839-3186-22FE-E9B7-CFC48F5E0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72" y="1506960"/>
            <a:ext cx="2867025" cy="2181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6A65BD-01ED-739E-8AD5-E8ECD1933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892" y="2549948"/>
            <a:ext cx="2819400" cy="2533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EAE43-7830-3942-5A07-7CE38104E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1" y="1506960"/>
            <a:ext cx="2295525" cy="208597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847C389-4E90-7A31-21AF-607AF2008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8" y="2838597"/>
            <a:ext cx="2257425" cy="20669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9BD945-745C-8EEC-7924-43D88C6FA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22" y="1718524"/>
            <a:ext cx="25050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33073 0.15926 C 0.39935 0.19514 0.50274 0.21458 0.61133 0.21458 C 0.73464 0.21458 0.8336 0.19514 0.90209 0.15926 L 1.23307 3.33333E-6 " pathEditMode="relative" rAng="0" ptsTypes="AAAAA">
                                      <p:cBhvr>
                                        <p:cTn id="2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54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44230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всему глава.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нее солидный вид,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Потому что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80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Начинает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 алфавит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8558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Б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за «А» шагает смело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бурчит: «Ну что за дело?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Первой я хочу стоять, 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Алфавит наш возглавлять!»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4818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Она словно кочерга,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 нее одна нога,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Не гусь, не палка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Г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А цапля на одной ноге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49840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В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буква очень важная,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Воображала страшная,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Грудь колесом, живот надут,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Будто нет важнее тут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75985"/>
            <a:ext cx="56749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Д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 словно домик аккуратный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 высокой крышею двускатной.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 нём тепло, уютно в нём,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 «Д» — просторный дом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631900"/>
            <a:ext cx="53431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Е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на расчёску,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Сделать может всем причёску,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Учим, учим букву «Е»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Вот и выучили все!</a:t>
            </a:r>
          </a:p>
        </p:txBody>
      </p:sp>
    </p:spTree>
    <p:extLst>
      <p:ext uri="{BB962C8B-B14F-4D97-AF65-F5344CB8AC3E}">
        <p14:creationId xmlns:p14="http://schemas.microsoft.com/office/powerpoint/2010/main" val="196442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264" y="320070"/>
            <a:ext cx="50513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Если сверху «Е» две точки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Это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Ё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», мы знаем точно.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Если с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Ё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две точки снять,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«Е» получится опять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264" y="2475985"/>
            <a:ext cx="44951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Посмотрите на картинку: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Ж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похожа на снежинку.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Вот и вот ещё одна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Ж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порхают у окна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20070"/>
            <a:ext cx="50129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наискосок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Примеряла поясок.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Снизу вверх его тянула,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 правой ножке пристегнула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819" y="4631900"/>
            <a:ext cx="42402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похожа, посмотри,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З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на цифру три!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Извивается, как змейка,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Написать ее сумей-ка!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475985"/>
            <a:ext cx="46842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одною лапкой пляшет,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А другою лапкой машет.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И при этом буква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Будто усики жука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4631900"/>
            <a:ext cx="53222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по лесу гуляет,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Лисёнок буквы повторяет,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«Раз, два, три, четыре, пять, —</a:t>
            </a:r>
          </a:p>
          <a:p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Как бы «</a:t>
            </a:r>
            <a:r>
              <a:rPr lang="ru-RU" sz="2800" b="1" dirty="0">
                <a:solidFill>
                  <a:srgbClr val="FF0068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Л</a:t>
            </a:r>
            <a:r>
              <a:rPr lang="ru-RU" sz="2800" dirty="0">
                <a:latin typeface="Bahnschrift" panose="020B0502040204020203" pitchFamily="34" charset="0"/>
                <a:cs typeface="Arial" panose="020B0604020202020204" pitchFamily="34" charset="0"/>
              </a:rPr>
              <a:t>» не потерять!»</a:t>
            </a:r>
          </a:p>
        </p:txBody>
      </p:sp>
    </p:spTree>
    <p:extLst>
      <p:ext uri="{BB962C8B-B14F-4D97-AF65-F5344CB8AC3E}">
        <p14:creationId xmlns:p14="http://schemas.microsoft.com/office/powerpoint/2010/main" val="2156582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961</Words>
  <Application>Microsoft Office PowerPoint</Application>
  <PresentationFormat>Широкоэкранный</PresentationFormat>
  <Paragraphs>178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Bahnschrift</vt:lpstr>
      <vt:lpstr>Bebas Neue Regular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2</cp:revision>
  <dcterms:created xsi:type="dcterms:W3CDTF">2022-12-23T12:41:41Z</dcterms:created>
  <dcterms:modified xsi:type="dcterms:W3CDTF">2023-01-06T03:12:15Z</dcterms:modified>
</cp:coreProperties>
</file>